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00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15" r:id="rId11"/>
    <p:sldId id="316" r:id="rId12"/>
    <p:sldId id="317" r:id="rId13"/>
    <p:sldId id="333" r:id="rId14"/>
    <p:sldId id="318" r:id="rId15"/>
    <p:sldId id="334" r:id="rId16"/>
    <p:sldId id="320" r:id="rId17"/>
    <p:sldId id="325" r:id="rId18"/>
    <p:sldId id="322" r:id="rId19"/>
    <p:sldId id="323" r:id="rId20"/>
    <p:sldId id="324" r:id="rId21"/>
    <p:sldId id="285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00"/>
    <a:srgbClr val="FF9999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466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595899569157557"/>
          <c:y val="8.2550123052274549E-2"/>
          <c:w val="0.80581785767345526"/>
          <c:h val="0.81198532754999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Дети до 14 л.</c:v>
                </c:pt>
                <c:pt idx="1">
                  <c:v>Учащиеся</c:v>
                </c:pt>
                <c:pt idx="2">
                  <c:v>Не известные</c:v>
                </c:pt>
                <c:pt idx="3">
                  <c:v>УФСИН</c:v>
                </c:pt>
                <c:pt idx="5">
                  <c:v>Рабочие</c:v>
                </c:pt>
                <c:pt idx="6">
                  <c:v>Не работающие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</c:v>
                </c:pt>
                <c:pt idx="1">
                  <c:v>74</c:v>
                </c:pt>
                <c:pt idx="2">
                  <c:v>194</c:v>
                </c:pt>
                <c:pt idx="3">
                  <c:v>193</c:v>
                </c:pt>
                <c:pt idx="5">
                  <c:v>1447</c:v>
                </c:pt>
                <c:pt idx="6">
                  <c:v>1257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год</a:t>
            </a:r>
            <a:endParaRPr lang="ru-RU" dirty="0"/>
          </a:p>
        </c:rich>
      </c:tx>
      <c:layout>
        <c:manualLayout>
          <c:xMode val="edge"/>
          <c:yMode val="edge"/>
          <c:x val="0.45642616190010027"/>
          <c:y val="3.1745992068501635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Дети до 14</c:v>
                </c:pt>
                <c:pt idx="1">
                  <c:v>Учащиеся</c:v>
                </c:pt>
                <c:pt idx="2">
                  <c:v>Не известны</c:v>
                </c:pt>
                <c:pt idx="3">
                  <c:v>УФСИН</c:v>
                </c:pt>
                <c:pt idx="4">
                  <c:v>Работающие</c:v>
                </c:pt>
                <c:pt idx="5">
                  <c:v>Не работающие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1.2</c:v>
                </c:pt>
                <c:pt idx="1">
                  <c:v>3.5</c:v>
                </c:pt>
                <c:pt idx="2">
                  <c:v>14.7</c:v>
                </c:pt>
                <c:pt idx="4">
                  <c:v>52.9</c:v>
                </c:pt>
                <c:pt idx="5">
                  <c:v>27.6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solidFill>
          <a:srgbClr val="FFFFFF"/>
        </a:solidFill>
      </c:spPr>
    </c:floor>
    <c:plotArea>
      <c:layout>
        <c:manualLayout>
          <c:layoutTarget val="inner"/>
          <c:xMode val="edge"/>
          <c:yMode val="edge"/>
          <c:x val="0.13672496025437203"/>
          <c:y val="3.4810126582278805E-2"/>
          <c:w val="0.84419713831479315"/>
          <c:h val="0.81329113924051255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зарегистрировано в РФ</c:v>
                </c:pt>
              </c:strCache>
            </c:strRef>
          </c:tx>
          <c:spPr>
            <a:solidFill>
              <a:srgbClr val="00B0F0"/>
            </a:solidFill>
          </c:spPr>
          <c:dPt>
            <c:idx val="19"/>
            <c:spPr>
              <a:solidFill>
                <a:schemeClr val="bg2">
                  <a:lumMod val="50000"/>
                </a:schemeClr>
              </a:solidFill>
            </c:spPr>
          </c:dPt>
          <c:dPt>
            <c:idx val="20"/>
            <c:spPr>
              <a:solidFill>
                <a:schemeClr val="bg2">
                  <a:lumMod val="50000"/>
                </a:schemeClr>
              </a:solidFill>
            </c:spPr>
          </c:dPt>
          <c:dPt>
            <c:idx val="21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3"/>
            <c:spPr>
              <a:solidFill>
                <a:schemeClr val="accent2"/>
              </a:solidFill>
            </c:spPr>
          </c:dPt>
          <c:dPt>
            <c:idx val="2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6"/>
            <c:spPr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c:spPr>
          </c:dPt>
          <c:cat>
            <c:strRef>
              <c:f>Лист1!$B$1:$AB$1</c:f>
              <c:strCach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strCache>
            </c:strRef>
          </c:cat>
          <c:val>
            <c:numRef>
              <c:f>Лист1!$B$2:$AB$2</c:f>
              <c:numCache>
                <c:formatCode>General</c:formatCode>
                <c:ptCount val="27"/>
                <c:pt idx="0">
                  <c:v>203</c:v>
                </c:pt>
                <c:pt idx="1">
                  <c:v>1527</c:v>
                </c:pt>
                <c:pt idx="2">
                  <c:v>4362</c:v>
                </c:pt>
                <c:pt idx="3">
                  <c:v>4064</c:v>
                </c:pt>
                <c:pt idx="4">
                  <c:v>19944</c:v>
                </c:pt>
                <c:pt idx="5">
                  <c:v>58922</c:v>
                </c:pt>
                <c:pt idx="6">
                  <c:v>87587</c:v>
                </c:pt>
                <c:pt idx="7">
                  <c:v>49869</c:v>
                </c:pt>
                <c:pt idx="8">
                  <c:v>36191</c:v>
                </c:pt>
                <c:pt idx="9">
                  <c:v>33614</c:v>
                </c:pt>
                <c:pt idx="10">
                  <c:v>35670</c:v>
                </c:pt>
                <c:pt idx="11">
                  <c:v>39688</c:v>
                </c:pt>
                <c:pt idx="12">
                  <c:v>44800</c:v>
                </c:pt>
                <c:pt idx="13">
                  <c:v>54647</c:v>
                </c:pt>
                <c:pt idx="14">
                  <c:v>58410</c:v>
                </c:pt>
                <c:pt idx="15">
                  <c:v>58426</c:v>
                </c:pt>
                <c:pt idx="16">
                  <c:v>62387</c:v>
                </c:pt>
                <c:pt idx="17">
                  <c:v>70453</c:v>
                </c:pt>
                <c:pt idx="18">
                  <c:v>79764</c:v>
                </c:pt>
                <c:pt idx="19">
                  <c:v>89667</c:v>
                </c:pt>
                <c:pt idx="20">
                  <c:v>97956</c:v>
                </c:pt>
                <c:pt idx="21">
                  <c:v>103438</c:v>
                </c:pt>
                <c:pt idx="22">
                  <c:v>104402</c:v>
                </c:pt>
                <c:pt idx="23">
                  <c:v>101345</c:v>
                </c:pt>
                <c:pt idx="24">
                  <c:v>97760</c:v>
                </c:pt>
                <c:pt idx="25">
                  <c:v>88154</c:v>
                </c:pt>
                <c:pt idx="26">
                  <c:v>71019</c:v>
                </c:pt>
              </c:numCache>
            </c:numRef>
          </c:val>
        </c:ser>
        <c:shape val="box"/>
        <c:axId val="149888000"/>
        <c:axId val="164425728"/>
        <c:axId val="0"/>
      </c:bar3DChart>
      <c:catAx>
        <c:axId val="1498880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15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4425728"/>
        <c:crosses val="autoZero"/>
        <c:auto val="1"/>
        <c:lblAlgn val="ctr"/>
        <c:lblOffset val="100"/>
      </c:catAx>
      <c:valAx>
        <c:axId val="164425728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 sz="126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9888000"/>
        <c:crosses val="autoZero"/>
        <c:crossBetween val="between"/>
      </c:valAx>
      <c:spPr>
        <a:solidFill>
          <a:schemeClr val="bg1"/>
        </a:solidFill>
        <a:ln w="26714">
          <a:noFill/>
        </a:ln>
      </c:spPr>
    </c:plotArea>
    <c:plotVisOnly val="1"/>
    <c:dispBlanksAs val="gap"/>
  </c:chart>
  <c:txPr>
    <a:bodyPr/>
    <a:lstStyle/>
    <a:p>
      <a:pPr>
        <a:defRPr sz="1893" b="0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30"/>
    </c:view3D>
    <c:plotArea>
      <c:layout>
        <c:manualLayout>
          <c:layoutTarget val="inner"/>
          <c:xMode val="edge"/>
          <c:yMode val="edge"/>
          <c:x val="5.6074146981627285E-2"/>
          <c:y val="1.8709906051239809E-2"/>
          <c:w val="0.9439258530184067"/>
          <c:h val="0.688298158192402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Жители Курской области</c:v>
                </c:pt>
              </c:strCache>
            </c:strRef>
          </c:tx>
          <c:spPr>
            <a:solidFill>
              <a:srgbClr val="C00000"/>
            </a:solidFill>
          </c:spPr>
          <c:dPt>
            <c:idx val="1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Pt>
            <c:idx val="18"/>
            <c:spPr>
              <a:solidFill>
                <a:srgbClr val="FF0000"/>
              </a:solidFill>
            </c:spPr>
          </c:dPt>
          <c:dPt>
            <c:idx val="20"/>
            <c:spPr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c:spPr>
          </c:dPt>
          <c:cat>
            <c:strRef>
              <c:f>Лист1!$A$2:$A$25</c:f>
              <c:strCache>
                <c:ptCount val="24"/>
                <c:pt idx="0">
                  <c:v>1996-1999 г.г.</c:v>
                </c:pt>
                <c:pt idx="1">
                  <c:v>2000 г.</c:v>
                </c:pt>
                <c:pt idx="2">
                  <c:v>2001 г.</c:v>
                </c:pt>
                <c:pt idx="3">
                  <c:v>2002 г.</c:v>
                </c:pt>
                <c:pt idx="4">
                  <c:v>2003 г.</c:v>
                </c:pt>
                <c:pt idx="5">
                  <c:v>2004 г.</c:v>
                </c:pt>
                <c:pt idx="6">
                  <c:v>2005 г.</c:v>
                </c:pt>
                <c:pt idx="7">
                  <c:v>2006 г.</c:v>
                </c:pt>
                <c:pt idx="8">
                  <c:v>2007 г.</c:v>
                </c:pt>
                <c:pt idx="9">
                  <c:v>2008 г.</c:v>
                </c:pt>
                <c:pt idx="10">
                  <c:v>2009 г.</c:v>
                </c:pt>
                <c:pt idx="11">
                  <c:v>2010 г.</c:v>
                </c:pt>
                <c:pt idx="12">
                  <c:v>2011 г.</c:v>
                </c:pt>
                <c:pt idx="13">
                  <c:v>2012 г.</c:v>
                </c:pt>
                <c:pt idx="14">
                  <c:v>2013 г.</c:v>
                </c:pt>
                <c:pt idx="15">
                  <c:v>2014 г.</c:v>
                </c:pt>
                <c:pt idx="16">
                  <c:v>2015 г</c:v>
                </c:pt>
                <c:pt idx="17">
                  <c:v>2016 г.</c:v>
                </c:pt>
                <c:pt idx="18">
                  <c:v>2017 г.</c:v>
                </c:pt>
                <c:pt idx="19">
                  <c:v>2018 г.</c:v>
                </c:pt>
                <c:pt idx="20">
                  <c:v>2019 г.</c:v>
                </c:pt>
                <c:pt idx="21">
                  <c:v>2020 г.</c:v>
                </c:pt>
                <c:pt idx="22">
                  <c:v>2021 г.</c:v>
                </c:pt>
                <c:pt idx="23">
                  <c:v>2022 г.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11</c:v>
                </c:pt>
                <c:pt idx="1">
                  <c:v>22</c:v>
                </c:pt>
                <c:pt idx="2">
                  <c:v>29</c:v>
                </c:pt>
                <c:pt idx="3">
                  <c:v>24</c:v>
                </c:pt>
                <c:pt idx="4">
                  <c:v>43</c:v>
                </c:pt>
                <c:pt idx="5">
                  <c:v>46</c:v>
                </c:pt>
                <c:pt idx="6">
                  <c:v>58</c:v>
                </c:pt>
                <c:pt idx="7">
                  <c:v>59</c:v>
                </c:pt>
                <c:pt idx="8">
                  <c:v>62</c:v>
                </c:pt>
                <c:pt idx="9">
                  <c:v>74</c:v>
                </c:pt>
                <c:pt idx="10">
                  <c:v>96</c:v>
                </c:pt>
                <c:pt idx="11">
                  <c:v>80</c:v>
                </c:pt>
                <c:pt idx="12">
                  <c:v>99</c:v>
                </c:pt>
                <c:pt idx="13">
                  <c:v>108</c:v>
                </c:pt>
                <c:pt idx="14">
                  <c:v>137</c:v>
                </c:pt>
                <c:pt idx="15">
                  <c:v>159</c:v>
                </c:pt>
                <c:pt idx="16">
                  <c:v>257</c:v>
                </c:pt>
                <c:pt idx="17">
                  <c:v>275</c:v>
                </c:pt>
                <c:pt idx="18">
                  <c:v>353</c:v>
                </c:pt>
                <c:pt idx="19">
                  <c:v>337</c:v>
                </c:pt>
                <c:pt idx="20">
                  <c:v>289</c:v>
                </c:pt>
                <c:pt idx="21">
                  <c:v>173</c:v>
                </c:pt>
                <c:pt idx="22">
                  <c:v>192</c:v>
                </c:pt>
                <c:pt idx="23">
                  <c:v>170</c:v>
                </c:pt>
              </c:numCache>
            </c:numRef>
          </c:val>
        </c:ser>
        <c:ser>
          <c:idx val="1"/>
          <c:order val="1"/>
          <c:cat>
            <c:strRef>
              <c:f>Лист1!$A$2:$A$25</c:f>
              <c:strCache>
                <c:ptCount val="24"/>
                <c:pt idx="0">
                  <c:v>1996-1999 г.г.</c:v>
                </c:pt>
                <c:pt idx="1">
                  <c:v>2000 г.</c:v>
                </c:pt>
                <c:pt idx="2">
                  <c:v>2001 г.</c:v>
                </c:pt>
                <c:pt idx="3">
                  <c:v>2002 г.</c:v>
                </c:pt>
                <c:pt idx="4">
                  <c:v>2003 г.</c:v>
                </c:pt>
                <c:pt idx="5">
                  <c:v>2004 г.</c:v>
                </c:pt>
                <c:pt idx="6">
                  <c:v>2005 г.</c:v>
                </c:pt>
                <c:pt idx="7">
                  <c:v>2006 г.</c:v>
                </c:pt>
                <c:pt idx="8">
                  <c:v>2007 г.</c:v>
                </c:pt>
                <c:pt idx="9">
                  <c:v>2008 г.</c:v>
                </c:pt>
                <c:pt idx="10">
                  <c:v>2009 г.</c:v>
                </c:pt>
                <c:pt idx="11">
                  <c:v>2010 г.</c:v>
                </c:pt>
                <c:pt idx="12">
                  <c:v>2011 г.</c:v>
                </c:pt>
                <c:pt idx="13">
                  <c:v>2012 г.</c:v>
                </c:pt>
                <c:pt idx="14">
                  <c:v>2013 г.</c:v>
                </c:pt>
                <c:pt idx="15">
                  <c:v>2014 г.</c:v>
                </c:pt>
                <c:pt idx="16">
                  <c:v>2015 г</c:v>
                </c:pt>
                <c:pt idx="17">
                  <c:v>2016 г.</c:v>
                </c:pt>
                <c:pt idx="18">
                  <c:v>2017 г.</c:v>
                </c:pt>
                <c:pt idx="19">
                  <c:v>2018 г.</c:v>
                </c:pt>
                <c:pt idx="20">
                  <c:v>2019 г.</c:v>
                </c:pt>
                <c:pt idx="21">
                  <c:v>2020 г.</c:v>
                </c:pt>
                <c:pt idx="22">
                  <c:v>2021 г.</c:v>
                </c:pt>
                <c:pt idx="23">
                  <c:v>2022 г.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 ВИЧ-инфицированных</c:v>
                </c:pt>
              </c:strCache>
            </c:strRef>
          </c:tx>
          <c:cat>
            <c:strRef>
              <c:f>Лист1!$A$2:$A$25</c:f>
              <c:strCache>
                <c:ptCount val="24"/>
                <c:pt idx="0">
                  <c:v>1996-1999 г.г.</c:v>
                </c:pt>
                <c:pt idx="1">
                  <c:v>2000 г.</c:v>
                </c:pt>
                <c:pt idx="2">
                  <c:v>2001 г.</c:v>
                </c:pt>
                <c:pt idx="3">
                  <c:v>2002 г.</c:v>
                </c:pt>
                <c:pt idx="4">
                  <c:v>2003 г.</c:v>
                </c:pt>
                <c:pt idx="5">
                  <c:v>2004 г.</c:v>
                </c:pt>
                <c:pt idx="6">
                  <c:v>2005 г.</c:v>
                </c:pt>
                <c:pt idx="7">
                  <c:v>2006 г.</c:v>
                </c:pt>
                <c:pt idx="8">
                  <c:v>2007 г.</c:v>
                </c:pt>
                <c:pt idx="9">
                  <c:v>2008 г.</c:v>
                </c:pt>
                <c:pt idx="10">
                  <c:v>2009 г.</c:v>
                </c:pt>
                <c:pt idx="11">
                  <c:v>2010 г.</c:v>
                </c:pt>
                <c:pt idx="12">
                  <c:v>2011 г.</c:v>
                </c:pt>
                <c:pt idx="13">
                  <c:v>2012 г.</c:v>
                </c:pt>
                <c:pt idx="14">
                  <c:v>2013 г.</c:v>
                </c:pt>
                <c:pt idx="15">
                  <c:v>2014 г.</c:v>
                </c:pt>
                <c:pt idx="16">
                  <c:v>2015 г</c:v>
                </c:pt>
                <c:pt idx="17">
                  <c:v>2016 г.</c:v>
                </c:pt>
                <c:pt idx="18">
                  <c:v>2017 г.</c:v>
                </c:pt>
                <c:pt idx="19">
                  <c:v>2018 г.</c:v>
                </c:pt>
                <c:pt idx="20">
                  <c:v>2019 г.</c:v>
                </c:pt>
                <c:pt idx="21">
                  <c:v>2020 г.</c:v>
                </c:pt>
                <c:pt idx="22">
                  <c:v>2021 г.</c:v>
                </c:pt>
                <c:pt idx="23">
                  <c:v>2022 г.</c:v>
                </c:pt>
              </c:strCache>
            </c:strRef>
          </c:cat>
          <c:val>
            <c:numRef>
              <c:f>Лист1!$D$2:$D$25</c:f>
              <c:numCache>
                <c:formatCode>General</c:formatCode>
                <c:ptCount val="24"/>
                <c:pt idx="0">
                  <c:v>41</c:v>
                </c:pt>
                <c:pt idx="1">
                  <c:v>41</c:v>
                </c:pt>
                <c:pt idx="2">
                  <c:v>49</c:v>
                </c:pt>
                <c:pt idx="3">
                  <c:v>55</c:v>
                </c:pt>
                <c:pt idx="4">
                  <c:v>47</c:v>
                </c:pt>
                <c:pt idx="5">
                  <c:v>69</c:v>
                </c:pt>
                <c:pt idx="6">
                  <c:v>84</c:v>
                </c:pt>
                <c:pt idx="7">
                  <c:v>85</c:v>
                </c:pt>
                <c:pt idx="8">
                  <c:v>100</c:v>
                </c:pt>
                <c:pt idx="9">
                  <c:v>118</c:v>
                </c:pt>
                <c:pt idx="10">
                  <c:v>125</c:v>
                </c:pt>
                <c:pt idx="11">
                  <c:v>124</c:v>
                </c:pt>
                <c:pt idx="12">
                  <c:v>142</c:v>
                </c:pt>
                <c:pt idx="13">
                  <c:v>159</c:v>
                </c:pt>
                <c:pt idx="14">
                  <c:v>216</c:v>
                </c:pt>
                <c:pt idx="15">
                  <c:v>278</c:v>
                </c:pt>
                <c:pt idx="16">
                  <c:v>367</c:v>
                </c:pt>
                <c:pt idx="17">
                  <c:v>379</c:v>
                </c:pt>
                <c:pt idx="18">
                  <c:v>454</c:v>
                </c:pt>
                <c:pt idx="19">
                  <c:v>431</c:v>
                </c:pt>
                <c:pt idx="20">
                  <c:v>403</c:v>
                </c:pt>
                <c:pt idx="21">
                  <c:v>278</c:v>
                </c:pt>
                <c:pt idx="22">
                  <c:v>316</c:v>
                </c:pt>
                <c:pt idx="23">
                  <c:v>315</c:v>
                </c:pt>
              </c:numCache>
            </c:numRef>
          </c:val>
        </c:ser>
        <c:shape val="box"/>
        <c:axId val="150737664"/>
        <c:axId val="150739200"/>
        <c:axId val="0"/>
      </c:bar3DChart>
      <c:catAx>
        <c:axId val="150737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0739200"/>
        <c:crosses val="autoZero"/>
        <c:auto val="1"/>
        <c:lblAlgn val="ctr"/>
        <c:lblOffset val="100"/>
      </c:catAx>
      <c:valAx>
        <c:axId val="150739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0737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1"/>
        <c:delete val="1"/>
      </c:legendEntry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0D55-66A5-4787-8855-6E5FF7C49A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18955C-8810-4A59-8F5C-902692EF19E0}">
      <dgm:prSet phldrT="[Текст]" custT="1"/>
      <dgm:spPr/>
      <dgm:t>
        <a:bodyPr/>
        <a:lstStyle/>
        <a:p>
          <a:pPr>
            <a:lnSpc>
              <a:spcPct val="100000"/>
            </a:lnSpc>
          </a:pPr>
          <a:endParaRPr lang="ru-RU" sz="2000" dirty="0" smtClean="0"/>
        </a:p>
        <a:p>
          <a:pPr>
            <a:lnSpc>
              <a:spcPct val="100000"/>
            </a:lnSpc>
          </a:pPr>
          <a:endParaRPr lang="ru-RU" sz="2000" dirty="0" smtClean="0"/>
        </a:p>
        <a:p>
          <a:pPr>
            <a:lnSpc>
              <a:spcPct val="100000"/>
            </a:lnSpc>
          </a:pPr>
          <a:r>
            <a:rPr lang="ru-RU" sz="2000" dirty="0" smtClean="0"/>
            <a:t>Всего зарегистрировано</a:t>
          </a:r>
        </a:p>
        <a:p>
          <a:pPr>
            <a:lnSpc>
              <a:spcPct val="100000"/>
            </a:lnSpc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4675</a:t>
          </a:r>
        </a:p>
        <a:p>
          <a:pPr>
            <a:lnSpc>
              <a:spcPct val="100000"/>
            </a:lnSpc>
          </a:pPr>
          <a:endParaRPr lang="ru-RU" sz="2000" b="1" dirty="0" smtClean="0"/>
        </a:p>
        <a:p>
          <a:pPr>
            <a:lnSpc>
              <a:spcPct val="90000"/>
            </a:lnSpc>
          </a:pPr>
          <a:endParaRPr lang="ru-RU" sz="2000" b="1" dirty="0"/>
        </a:p>
      </dgm:t>
    </dgm:pt>
    <dgm:pt modelId="{F814CFAB-8A89-42C6-909B-3DCA4DA69A33}" type="parTrans" cxnId="{2DAE25F6-0E40-47F0-943E-2D945986D5DF}">
      <dgm:prSet/>
      <dgm:spPr/>
      <dgm:t>
        <a:bodyPr/>
        <a:lstStyle/>
        <a:p>
          <a:endParaRPr lang="ru-RU"/>
        </a:p>
      </dgm:t>
    </dgm:pt>
    <dgm:pt modelId="{BF2937E4-98A1-4092-8036-2D7DA1264CE0}" type="sibTrans" cxnId="{2DAE25F6-0E40-47F0-943E-2D945986D5DF}">
      <dgm:prSet/>
      <dgm:spPr/>
      <dgm:t>
        <a:bodyPr/>
        <a:lstStyle/>
        <a:p>
          <a:endParaRPr lang="ru-RU"/>
        </a:p>
      </dgm:t>
    </dgm:pt>
    <dgm:pt modelId="{539B0C4C-3E0B-4EDD-AD3A-5C520FFB6E01}" type="asst">
      <dgm:prSet phldrT="[Текст]" custT="1"/>
      <dgm:spPr/>
      <dgm:t>
        <a:bodyPr/>
        <a:lstStyle/>
        <a:p>
          <a:r>
            <a:rPr lang="ru-RU" sz="1800" dirty="0" smtClean="0"/>
            <a:t>Курские жители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8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92</a:t>
          </a:r>
          <a:r>
            <a:rPr lang="ru-RU" sz="2800" b="1" dirty="0" smtClean="0"/>
            <a:t>(68,3%)</a:t>
          </a:r>
          <a:endParaRPr lang="ru-RU" sz="2800" b="1" dirty="0"/>
        </a:p>
      </dgm:t>
    </dgm:pt>
    <dgm:pt modelId="{401FB823-99D3-4B7A-95E1-C2C2B9365044}" type="parTrans" cxnId="{1EAD635D-EFCE-4F6C-BEC3-C5599026B03E}">
      <dgm:prSet/>
      <dgm:spPr/>
      <dgm:t>
        <a:bodyPr/>
        <a:lstStyle/>
        <a:p>
          <a:endParaRPr lang="ru-RU" dirty="0"/>
        </a:p>
      </dgm:t>
    </dgm:pt>
    <dgm:pt modelId="{BB5BACCC-3434-448F-B2DB-CB65B87523E4}" type="sibTrans" cxnId="{1EAD635D-EFCE-4F6C-BEC3-C5599026B03E}">
      <dgm:prSet/>
      <dgm:spPr/>
      <dgm:t>
        <a:bodyPr/>
        <a:lstStyle/>
        <a:p>
          <a:endParaRPr lang="ru-RU"/>
        </a:p>
      </dgm:t>
    </dgm:pt>
    <dgm:pt modelId="{8D4A61D6-8E21-44FC-AECB-20309807285F}">
      <dgm:prSet phldrT="[Текст]" custT="1"/>
      <dgm:spPr/>
      <dgm:t>
        <a:bodyPr/>
        <a:lstStyle/>
        <a:p>
          <a:r>
            <a:rPr lang="ru-RU" sz="1800" dirty="0" smtClean="0"/>
            <a:t>Иностранные граждане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471</a:t>
          </a:r>
          <a:r>
            <a:rPr lang="ru-RU" sz="1800" b="1" dirty="0" smtClean="0"/>
            <a:t>(10,1%)</a:t>
          </a:r>
          <a:endParaRPr lang="ru-RU" sz="1800" b="1" dirty="0"/>
        </a:p>
      </dgm:t>
    </dgm:pt>
    <dgm:pt modelId="{0B944557-99DE-4195-94AD-C4D441112377}" type="parTrans" cxnId="{1BF16AC0-41D8-4165-8746-840BF65AB3A4}">
      <dgm:prSet/>
      <dgm:spPr/>
      <dgm:t>
        <a:bodyPr/>
        <a:lstStyle/>
        <a:p>
          <a:endParaRPr lang="ru-RU" dirty="0"/>
        </a:p>
      </dgm:t>
    </dgm:pt>
    <dgm:pt modelId="{2692F803-6D93-4B58-AB66-39780096D7D6}" type="sibTrans" cxnId="{1BF16AC0-41D8-4165-8746-840BF65AB3A4}">
      <dgm:prSet/>
      <dgm:spPr/>
      <dgm:t>
        <a:bodyPr/>
        <a:lstStyle/>
        <a:p>
          <a:endParaRPr lang="ru-RU"/>
        </a:p>
      </dgm:t>
    </dgm:pt>
    <dgm:pt modelId="{644C492B-47A1-4181-8C5F-8FE59D879E97}">
      <dgm:prSet phldrT="[Текст]" custT="1"/>
      <dgm:spPr/>
      <dgm:t>
        <a:bodyPr/>
        <a:lstStyle/>
        <a:p>
          <a:r>
            <a:rPr lang="ru-RU" sz="2000" dirty="0" smtClean="0"/>
            <a:t>Жители </a:t>
          </a:r>
          <a:r>
            <a:rPr lang="ru-RU" sz="1800" dirty="0" smtClean="0"/>
            <a:t>других регионов РФ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606</a:t>
          </a:r>
          <a:r>
            <a:rPr lang="ru-RU" sz="1800" b="1" dirty="0" smtClean="0"/>
            <a:t>(13%)</a:t>
          </a:r>
          <a:endParaRPr lang="ru-RU" sz="1800" b="1" dirty="0"/>
        </a:p>
      </dgm:t>
    </dgm:pt>
    <dgm:pt modelId="{F97F8F25-238C-435A-84DD-7AAA1F64B30F}" type="parTrans" cxnId="{7DAF4FAD-6BC0-40D8-AE0D-BFF4DF15695B}">
      <dgm:prSet/>
      <dgm:spPr/>
      <dgm:t>
        <a:bodyPr/>
        <a:lstStyle/>
        <a:p>
          <a:endParaRPr lang="ru-RU" dirty="0"/>
        </a:p>
      </dgm:t>
    </dgm:pt>
    <dgm:pt modelId="{01189BC4-B36B-41B8-90DA-086BDBF703F0}" type="sibTrans" cxnId="{7DAF4FAD-6BC0-40D8-AE0D-BFF4DF15695B}">
      <dgm:prSet/>
      <dgm:spPr/>
      <dgm:t>
        <a:bodyPr/>
        <a:lstStyle/>
        <a:p>
          <a:endParaRPr lang="ru-RU"/>
        </a:p>
      </dgm:t>
    </dgm:pt>
    <dgm:pt modelId="{6248344F-F164-42A4-8620-F36A4DCA670C}">
      <dgm:prSet phldrT="[Текст]" custT="1"/>
      <dgm:spPr/>
      <dgm:t>
        <a:bodyPr/>
        <a:lstStyle/>
        <a:p>
          <a:r>
            <a:rPr lang="ru-RU" sz="1800" dirty="0" smtClean="0"/>
            <a:t>Анонимные и БОМЖ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240</a:t>
          </a:r>
          <a:r>
            <a:rPr lang="ru-RU" sz="1800" b="1" dirty="0" smtClean="0"/>
            <a:t>(3%</a:t>
          </a:r>
          <a:r>
            <a:rPr lang="ru-RU" sz="2400" b="1" dirty="0" smtClean="0"/>
            <a:t>)</a:t>
          </a:r>
          <a:endParaRPr lang="ru-RU" sz="2400" b="1" dirty="0"/>
        </a:p>
      </dgm:t>
    </dgm:pt>
    <dgm:pt modelId="{1DF842FD-3CF6-4BAE-939C-445575B48465}" type="parTrans" cxnId="{77DE3E0E-8CF4-4219-B574-B77E44E2A118}">
      <dgm:prSet/>
      <dgm:spPr/>
      <dgm:t>
        <a:bodyPr/>
        <a:lstStyle/>
        <a:p>
          <a:endParaRPr lang="ru-RU" dirty="0"/>
        </a:p>
      </dgm:t>
    </dgm:pt>
    <dgm:pt modelId="{A77F2FFC-D324-4348-83EF-0886A996E18B}" type="sibTrans" cxnId="{77DE3E0E-8CF4-4219-B574-B77E44E2A118}">
      <dgm:prSet/>
      <dgm:spPr/>
      <dgm:t>
        <a:bodyPr/>
        <a:lstStyle/>
        <a:p>
          <a:endParaRPr lang="ru-RU"/>
        </a:p>
      </dgm:t>
    </dgm:pt>
    <dgm:pt modelId="{97698445-FCA5-4DD7-A12E-1EF4DDA1E079}">
      <dgm:prSet custT="1"/>
      <dgm:spPr/>
      <dgm:t>
        <a:bodyPr/>
        <a:lstStyle/>
        <a:p>
          <a:r>
            <a:rPr lang="ru-RU" sz="1800" dirty="0" smtClean="0"/>
            <a:t>УФСИН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166</a:t>
          </a:r>
          <a:r>
            <a:rPr lang="ru-RU" sz="1800" dirty="0" smtClean="0"/>
            <a:t> (3,6%)</a:t>
          </a:r>
          <a:endParaRPr lang="ru-RU" sz="1800" dirty="0"/>
        </a:p>
      </dgm:t>
    </dgm:pt>
    <dgm:pt modelId="{A87A6544-E3D3-4819-9ED3-ED462AEF505F}" type="parTrans" cxnId="{D3AD103F-5ED6-4FB6-AD03-575942271649}">
      <dgm:prSet/>
      <dgm:spPr/>
      <dgm:t>
        <a:bodyPr/>
        <a:lstStyle/>
        <a:p>
          <a:endParaRPr lang="ru-RU"/>
        </a:p>
      </dgm:t>
    </dgm:pt>
    <dgm:pt modelId="{10725062-2B90-4EFC-B265-EB1BBE5DCB99}" type="sibTrans" cxnId="{D3AD103F-5ED6-4FB6-AD03-575942271649}">
      <dgm:prSet/>
      <dgm:spPr/>
      <dgm:t>
        <a:bodyPr/>
        <a:lstStyle/>
        <a:p>
          <a:endParaRPr lang="ru-RU"/>
        </a:p>
      </dgm:t>
    </dgm:pt>
    <dgm:pt modelId="{CA98AC61-C31F-4B59-B08E-69015DDBD80E}" type="pres">
      <dgm:prSet presAssocID="{1F8E0D55-66A5-4787-8855-6E5FF7C49A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DEE74F-43F1-4E85-8B96-7DC214E6A3F6}" type="pres">
      <dgm:prSet presAssocID="{E818955C-8810-4A59-8F5C-902692EF19E0}" presName="hierRoot1" presStyleCnt="0">
        <dgm:presLayoutVars>
          <dgm:hierBranch val="init"/>
        </dgm:presLayoutVars>
      </dgm:prSet>
      <dgm:spPr/>
    </dgm:pt>
    <dgm:pt modelId="{15FAE3EC-B43F-4ED7-A721-81803DBE3B5B}" type="pres">
      <dgm:prSet presAssocID="{E818955C-8810-4A59-8F5C-902692EF19E0}" presName="rootComposite1" presStyleCnt="0"/>
      <dgm:spPr/>
    </dgm:pt>
    <dgm:pt modelId="{5B40E99E-FD4A-4F55-8D8A-E99234068061}" type="pres">
      <dgm:prSet presAssocID="{E818955C-8810-4A59-8F5C-902692EF19E0}" presName="rootText1" presStyleLbl="node0" presStyleIdx="0" presStyleCnt="1" custScaleX="185071" custScaleY="1573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B9852D-726B-4808-A926-F480B28AED82}" type="pres">
      <dgm:prSet presAssocID="{E818955C-8810-4A59-8F5C-902692EF19E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2D8089B-9F1F-4414-AE0A-C78097D5310A}" type="pres">
      <dgm:prSet presAssocID="{E818955C-8810-4A59-8F5C-902692EF19E0}" presName="hierChild2" presStyleCnt="0"/>
      <dgm:spPr/>
    </dgm:pt>
    <dgm:pt modelId="{F57DE709-28E0-48EF-BDC7-9DA99CEC1A97}" type="pres">
      <dgm:prSet presAssocID="{0B944557-99DE-4195-94AD-C4D44111237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4AA51420-4ED4-43AF-A6EF-848FA9485E35}" type="pres">
      <dgm:prSet presAssocID="{8D4A61D6-8E21-44FC-AECB-20309807285F}" presName="hierRoot2" presStyleCnt="0">
        <dgm:presLayoutVars>
          <dgm:hierBranch val="init"/>
        </dgm:presLayoutVars>
      </dgm:prSet>
      <dgm:spPr/>
    </dgm:pt>
    <dgm:pt modelId="{2DFB7205-169D-40CE-9FFC-3DC864537799}" type="pres">
      <dgm:prSet presAssocID="{8D4A61D6-8E21-44FC-AECB-20309807285F}" presName="rootComposite" presStyleCnt="0"/>
      <dgm:spPr/>
    </dgm:pt>
    <dgm:pt modelId="{F6A5D63F-4B52-48AC-9392-18B0AEAA0F72}" type="pres">
      <dgm:prSet presAssocID="{8D4A61D6-8E21-44FC-AECB-20309807285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EE519-F1C7-45F3-AD18-67F9A4961711}" type="pres">
      <dgm:prSet presAssocID="{8D4A61D6-8E21-44FC-AECB-20309807285F}" presName="rootConnector" presStyleLbl="node2" presStyleIdx="0" presStyleCnt="4"/>
      <dgm:spPr/>
      <dgm:t>
        <a:bodyPr/>
        <a:lstStyle/>
        <a:p>
          <a:endParaRPr lang="ru-RU"/>
        </a:p>
      </dgm:t>
    </dgm:pt>
    <dgm:pt modelId="{889AD23C-C742-4408-810B-0377CF3CE302}" type="pres">
      <dgm:prSet presAssocID="{8D4A61D6-8E21-44FC-AECB-20309807285F}" presName="hierChild4" presStyleCnt="0"/>
      <dgm:spPr/>
    </dgm:pt>
    <dgm:pt modelId="{A5D0A2DD-8E4E-410F-9026-ED8B35D2EBD6}" type="pres">
      <dgm:prSet presAssocID="{8D4A61D6-8E21-44FC-AECB-20309807285F}" presName="hierChild5" presStyleCnt="0"/>
      <dgm:spPr/>
    </dgm:pt>
    <dgm:pt modelId="{5459AC71-E2AA-450B-B442-12EBEF9A3E3C}" type="pres">
      <dgm:prSet presAssocID="{F97F8F25-238C-435A-84DD-7AAA1F64B30F}" presName="Name37" presStyleLbl="parChTrans1D2" presStyleIdx="1" presStyleCnt="5"/>
      <dgm:spPr/>
      <dgm:t>
        <a:bodyPr/>
        <a:lstStyle/>
        <a:p>
          <a:endParaRPr lang="ru-RU"/>
        </a:p>
      </dgm:t>
    </dgm:pt>
    <dgm:pt modelId="{6D1FD3E7-A2B3-4C64-9E7F-F685F4471F89}" type="pres">
      <dgm:prSet presAssocID="{644C492B-47A1-4181-8C5F-8FE59D879E97}" presName="hierRoot2" presStyleCnt="0">
        <dgm:presLayoutVars>
          <dgm:hierBranch val="init"/>
        </dgm:presLayoutVars>
      </dgm:prSet>
      <dgm:spPr/>
    </dgm:pt>
    <dgm:pt modelId="{E9B0EFAE-07CB-47B2-8862-2230BC743B8C}" type="pres">
      <dgm:prSet presAssocID="{644C492B-47A1-4181-8C5F-8FE59D879E97}" presName="rootComposite" presStyleCnt="0"/>
      <dgm:spPr/>
    </dgm:pt>
    <dgm:pt modelId="{FCCFBA9B-7658-4796-B7F3-73E572923CD7}" type="pres">
      <dgm:prSet presAssocID="{644C492B-47A1-4181-8C5F-8FE59D879E9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BF5A9F-6F11-4B5F-BE33-C353D5634FC3}" type="pres">
      <dgm:prSet presAssocID="{644C492B-47A1-4181-8C5F-8FE59D879E97}" presName="rootConnector" presStyleLbl="node2" presStyleIdx="1" presStyleCnt="4"/>
      <dgm:spPr/>
      <dgm:t>
        <a:bodyPr/>
        <a:lstStyle/>
        <a:p>
          <a:endParaRPr lang="ru-RU"/>
        </a:p>
      </dgm:t>
    </dgm:pt>
    <dgm:pt modelId="{8794158E-1CBA-4BDB-B656-C478A027EBE7}" type="pres">
      <dgm:prSet presAssocID="{644C492B-47A1-4181-8C5F-8FE59D879E97}" presName="hierChild4" presStyleCnt="0"/>
      <dgm:spPr/>
    </dgm:pt>
    <dgm:pt modelId="{BF9809E4-5650-490C-B627-03A9661611FE}" type="pres">
      <dgm:prSet presAssocID="{644C492B-47A1-4181-8C5F-8FE59D879E97}" presName="hierChild5" presStyleCnt="0"/>
      <dgm:spPr/>
    </dgm:pt>
    <dgm:pt modelId="{8ECC64D4-E899-4BD2-8A34-F500A9362CA8}" type="pres">
      <dgm:prSet presAssocID="{1DF842FD-3CF6-4BAE-939C-445575B48465}" presName="Name37" presStyleLbl="parChTrans1D2" presStyleIdx="2" presStyleCnt="5"/>
      <dgm:spPr/>
      <dgm:t>
        <a:bodyPr/>
        <a:lstStyle/>
        <a:p>
          <a:endParaRPr lang="ru-RU"/>
        </a:p>
      </dgm:t>
    </dgm:pt>
    <dgm:pt modelId="{B7568600-5A59-4F3A-871F-020EC08171B7}" type="pres">
      <dgm:prSet presAssocID="{6248344F-F164-42A4-8620-F36A4DCA670C}" presName="hierRoot2" presStyleCnt="0">
        <dgm:presLayoutVars>
          <dgm:hierBranch val="init"/>
        </dgm:presLayoutVars>
      </dgm:prSet>
      <dgm:spPr/>
    </dgm:pt>
    <dgm:pt modelId="{16ABECC8-8626-45A9-8822-5B9D5DA7EAFF}" type="pres">
      <dgm:prSet presAssocID="{6248344F-F164-42A4-8620-F36A4DCA670C}" presName="rootComposite" presStyleCnt="0"/>
      <dgm:spPr/>
    </dgm:pt>
    <dgm:pt modelId="{62F4D9B3-C597-42D7-85CA-8F108924273E}" type="pres">
      <dgm:prSet presAssocID="{6248344F-F164-42A4-8620-F36A4DCA670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D1F19F-193D-4383-B20C-0DB2F9FB871C}" type="pres">
      <dgm:prSet presAssocID="{6248344F-F164-42A4-8620-F36A4DCA670C}" presName="rootConnector" presStyleLbl="node2" presStyleIdx="2" presStyleCnt="4"/>
      <dgm:spPr/>
      <dgm:t>
        <a:bodyPr/>
        <a:lstStyle/>
        <a:p>
          <a:endParaRPr lang="ru-RU"/>
        </a:p>
      </dgm:t>
    </dgm:pt>
    <dgm:pt modelId="{CE72F91B-95AD-443F-BD08-3EBBEEC5BDE8}" type="pres">
      <dgm:prSet presAssocID="{6248344F-F164-42A4-8620-F36A4DCA670C}" presName="hierChild4" presStyleCnt="0"/>
      <dgm:spPr/>
    </dgm:pt>
    <dgm:pt modelId="{4E19DDFE-EB18-46F5-8B22-554978E1F624}" type="pres">
      <dgm:prSet presAssocID="{6248344F-F164-42A4-8620-F36A4DCA670C}" presName="hierChild5" presStyleCnt="0"/>
      <dgm:spPr/>
    </dgm:pt>
    <dgm:pt modelId="{28BBF796-9929-4AE6-BBD1-1C3C089A9616}" type="pres">
      <dgm:prSet presAssocID="{A87A6544-E3D3-4819-9ED3-ED462AEF505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95259359-E4C3-40DB-ACCB-995D3587862F}" type="pres">
      <dgm:prSet presAssocID="{97698445-FCA5-4DD7-A12E-1EF4DDA1E079}" presName="hierRoot2" presStyleCnt="0">
        <dgm:presLayoutVars>
          <dgm:hierBranch val="init"/>
        </dgm:presLayoutVars>
      </dgm:prSet>
      <dgm:spPr/>
    </dgm:pt>
    <dgm:pt modelId="{FC21E49E-8B06-4166-A1E6-01D94F9C9E84}" type="pres">
      <dgm:prSet presAssocID="{97698445-FCA5-4DD7-A12E-1EF4DDA1E079}" presName="rootComposite" presStyleCnt="0"/>
      <dgm:spPr/>
    </dgm:pt>
    <dgm:pt modelId="{001004E2-4CCA-42FF-AC20-08128D3A3791}" type="pres">
      <dgm:prSet presAssocID="{97698445-FCA5-4DD7-A12E-1EF4DDA1E07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F7B50A-45DC-426E-909F-C36B6A8338B4}" type="pres">
      <dgm:prSet presAssocID="{97698445-FCA5-4DD7-A12E-1EF4DDA1E079}" presName="rootConnector" presStyleLbl="node2" presStyleIdx="3" presStyleCnt="4"/>
      <dgm:spPr/>
      <dgm:t>
        <a:bodyPr/>
        <a:lstStyle/>
        <a:p>
          <a:endParaRPr lang="ru-RU"/>
        </a:p>
      </dgm:t>
    </dgm:pt>
    <dgm:pt modelId="{568E6BE5-BADE-4D32-9F3F-2AE9270F0807}" type="pres">
      <dgm:prSet presAssocID="{97698445-FCA5-4DD7-A12E-1EF4DDA1E079}" presName="hierChild4" presStyleCnt="0"/>
      <dgm:spPr/>
    </dgm:pt>
    <dgm:pt modelId="{29B400A4-841C-4A08-BFDA-98D3991B6D4A}" type="pres">
      <dgm:prSet presAssocID="{97698445-FCA5-4DD7-A12E-1EF4DDA1E079}" presName="hierChild5" presStyleCnt="0"/>
      <dgm:spPr/>
    </dgm:pt>
    <dgm:pt modelId="{C9590A98-3E4B-4D68-979C-57933D4B6F9F}" type="pres">
      <dgm:prSet presAssocID="{E818955C-8810-4A59-8F5C-902692EF19E0}" presName="hierChild3" presStyleCnt="0"/>
      <dgm:spPr/>
    </dgm:pt>
    <dgm:pt modelId="{D15B4C92-AF99-441C-90F6-9F9337F9109F}" type="pres">
      <dgm:prSet presAssocID="{401FB823-99D3-4B7A-95E1-C2C2B9365044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9B0D55D1-B76E-4EE2-B687-3B235141E744}" type="pres">
      <dgm:prSet presAssocID="{539B0C4C-3E0B-4EDD-AD3A-5C520FFB6E01}" presName="hierRoot3" presStyleCnt="0">
        <dgm:presLayoutVars>
          <dgm:hierBranch val="init"/>
        </dgm:presLayoutVars>
      </dgm:prSet>
      <dgm:spPr/>
    </dgm:pt>
    <dgm:pt modelId="{98D9112C-0831-4A07-87F5-2A94D73C5C04}" type="pres">
      <dgm:prSet presAssocID="{539B0C4C-3E0B-4EDD-AD3A-5C520FFB6E01}" presName="rootComposite3" presStyleCnt="0"/>
      <dgm:spPr/>
    </dgm:pt>
    <dgm:pt modelId="{DB4DB9ED-0A4B-44EB-9D5B-E92993161278}" type="pres">
      <dgm:prSet presAssocID="{539B0C4C-3E0B-4EDD-AD3A-5C520FFB6E01}" presName="rootText3" presStyleLbl="asst1" presStyleIdx="0" presStyleCnt="1" custScaleX="117224" custScaleY="160503" custLinFactNeighborX="-14205" custLinFactNeighborY="2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38371-AFE4-4886-B9EE-C0413DEAB6B4}" type="pres">
      <dgm:prSet presAssocID="{539B0C4C-3E0B-4EDD-AD3A-5C520FFB6E0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24FD2A93-4DF4-4004-9B55-42009E90D149}" type="pres">
      <dgm:prSet presAssocID="{539B0C4C-3E0B-4EDD-AD3A-5C520FFB6E01}" presName="hierChild6" presStyleCnt="0"/>
      <dgm:spPr/>
    </dgm:pt>
    <dgm:pt modelId="{5D3C6E22-ED05-4E13-8FC1-F51200F36E05}" type="pres">
      <dgm:prSet presAssocID="{539B0C4C-3E0B-4EDD-AD3A-5C520FFB6E01}" presName="hierChild7" presStyleCnt="0"/>
      <dgm:spPr/>
    </dgm:pt>
  </dgm:ptLst>
  <dgm:cxnLst>
    <dgm:cxn modelId="{E06B9638-0AAE-4EA0-BD8D-EB3527222DAB}" type="presOf" srcId="{644C492B-47A1-4181-8C5F-8FE59D879E97}" destId="{ABBF5A9F-6F11-4B5F-BE33-C353D5634FC3}" srcOrd="1" destOrd="0" presId="urn:microsoft.com/office/officeart/2005/8/layout/orgChart1"/>
    <dgm:cxn modelId="{2DAE25F6-0E40-47F0-943E-2D945986D5DF}" srcId="{1F8E0D55-66A5-4787-8855-6E5FF7C49AFF}" destId="{E818955C-8810-4A59-8F5C-902692EF19E0}" srcOrd="0" destOrd="0" parTransId="{F814CFAB-8A89-42C6-909B-3DCA4DA69A33}" sibTransId="{BF2937E4-98A1-4092-8036-2D7DA1264CE0}"/>
    <dgm:cxn modelId="{D27CFC0F-8515-4138-A25D-3EDC58E59BDD}" type="presOf" srcId="{539B0C4C-3E0B-4EDD-AD3A-5C520FFB6E01}" destId="{DB4DB9ED-0A4B-44EB-9D5B-E92993161278}" srcOrd="0" destOrd="0" presId="urn:microsoft.com/office/officeart/2005/8/layout/orgChart1"/>
    <dgm:cxn modelId="{1EAD635D-EFCE-4F6C-BEC3-C5599026B03E}" srcId="{E818955C-8810-4A59-8F5C-902692EF19E0}" destId="{539B0C4C-3E0B-4EDD-AD3A-5C520FFB6E01}" srcOrd="0" destOrd="0" parTransId="{401FB823-99D3-4B7A-95E1-C2C2B9365044}" sibTransId="{BB5BACCC-3434-448F-B2DB-CB65B87523E4}"/>
    <dgm:cxn modelId="{71D07848-FF92-49F3-9397-1BEA9AE06D9F}" type="presOf" srcId="{8D4A61D6-8E21-44FC-AECB-20309807285F}" destId="{70EEE519-F1C7-45F3-AD18-67F9A4961711}" srcOrd="1" destOrd="0" presId="urn:microsoft.com/office/officeart/2005/8/layout/orgChart1"/>
    <dgm:cxn modelId="{8416BC94-70FD-4121-B8AC-E8E169980099}" type="presOf" srcId="{1DF842FD-3CF6-4BAE-939C-445575B48465}" destId="{8ECC64D4-E899-4BD2-8A34-F500A9362CA8}" srcOrd="0" destOrd="0" presId="urn:microsoft.com/office/officeart/2005/8/layout/orgChart1"/>
    <dgm:cxn modelId="{E3425610-5BF5-4FC9-AE8E-AA5B13AD17D4}" type="presOf" srcId="{0B944557-99DE-4195-94AD-C4D441112377}" destId="{F57DE709-28E0-48EF-BDC7-9DA99CEC1A97}" srcOrd="0" destOrd="0" presId="urn:microsoft.com/office/officeart/2005/8/layout/orgChart1"/>
    <dgm:cxn modelId="{5CAEB9A1-7624-4DA4-A562-17F4891072DA}" type="presOf" srcId="{F97F8F25-238C-435A-84DD-7AAA1F64B30F}" destId="{5459AC71-E2AA-450B-B442-12EBEF9A3E3C}" srcOrd="0" destOrd="0" presId="urn:microsoft.com/office/officeart/2005/8/layout/orgChart1"/>
    <dgm:cxn modelId="{E266CC13-C4A3-4AB9-9F5A-2A2329C709BC}" type="presOf" srcId="{6248344F-F164-42A4-8620-F36A4DCA670C}" destId="{62F4D9B3-C597-42D7-85CA-8F108924273E}" srcOrd="0" destOrd="0" presId="urn:microsoft.com/office/officeart/2005/8/layout/orgChart1"/>
    <dgm:cxn modelId="{A53C4408-D756-403E-B1A1-07AE56E9DF4B}" type="presOf" srcId="{A87A6544-E3D3-4819-9ED3-ED462AEF505F}" destId="{28BBF796-9929-4AE6-BBD1-1C3C089A9616}" srcOrd="0" destOrd="0" presId="urn:microsoft.com/office/officeart/2005/8/layout/orgChart1"/>
    <dgm:cxn modelId="{1BF16AC0-41D8-4165-8746-840BF65AB3A4}" srcId="{E818955C-8810-4A59-8F5C-902692EF19E0}" destId="{8D4A61D6-8E21-44FC-AECB-20309807285F}" srcOrd="1" destOrd="0" parTransId="{0B944557-99DE-4195-94AD-C4D441112377}" sibTransId="{2692F803-6D93-4B58-AB66-39780096D7D6}"/>
    <dgm:cxn modelId="{2A69BF59-36FC-4350-8466-98E7A470294E}" type="presOf" srcId="{539B0C4C-3E0B-4EDD-AD3A-5C520FFB6E01}" destId="{F7938371-AFE4-4886-B9EE-C0413DEAB6B4}" srcOrd="1" destOrd="0" presId="urn:microsoft.com/office/officeart/2005/8/layout/orgChart1"/>
    <dgm:cxn modelId="{77DE3E0E-8CF4-4219-B574-B77E44E2A118}" srcId="{E818955C-8810-4A59-8F5C-902692EF19E0}" destId="{6248344F-F164-42A4-8620-F36A4DCA670C}" srcOrd="3" destOrd="0" parTransId="{1DF842FD-3CF6-4BAE-939C-445575B48465}" sibTransId="{A77F2FFC-D324-4348-83EF-0886A996E18B}"/>
    <dgm:cxn modelId="{DCC3C464-45AD-4E75-A661-8C5D848E03ED}" type="presOf" srcId="{6248344F-F164-42A4-8620-F36A4DCA670C}" destId="{0CD1F19F-193D-4383-B20C-0DB2F9FB871C}" srcOrd="1" destOrd="0" presId="urn:microsoft.com/office/officeart/2005/8/layout/orgChart1"/>
    <dgm:cxn modelId="{639067B6-CFEA-43CF-B55F-B56B26268A98}" type="presOf" srcId="{97698445-FCA5-4DD7-A12E-1EF4DDA1E079}" destId="{B4F7B50A-45DC-426E-909F-C36B6A8338B4}" srcOrd="1" destOrd="0" presId="urn:microsoft.com/office/officeart/2005/8/layout/orgChart1"/>
    <dgm:cxn modelId="{FD5DA04E-02B0-46F8-B267-B766AEF8BBAF}" type="presOf" srcId="{8D4A61D6-8E21-44FC-AECB-20309807285F}" destId="{F6A5D63F-4B52-48AC-9392-18B0AEAA0F72}" srcOrd="0" destOrd="0" presId="urn:microsoft.com/office/officeart/2005/8/layout/orgChart1"/>
    <dgm:cxn modelId="{204D747D-8A07-4CB9-AB59-53BADD845036}" type="presOf" srcId="{97698445-FCA5-4DD7-A12E-1EF4DDA1E079}" destId="{001004E2-4CCA-42FF-AC20-08128D3A3791}" srcOrd="0" destOrd="0" presId="urn:microsoft.com/office/officeart/2005/8/layout/orgChart1"/>
    <dgm:cxn modelId="{7DAF4FAD-6BC0-40D8-AE0D-BFF4DF15695B}" srcId="{E818955C-8810-4A59-8F5C-902692EF19E0}" destId="{644C492B-47A1-4181-8C5F-8FE59D879E97}" srcOrd="2" destOrd="0" parTransId="{F97F8F25-238C-435A-84DD-7AAA1F64B30F}" sibTransId="{01189BC4-B36B-41B8-90DA-086BDBF703F0}"/>
    <dgm:cxn modelId="{1C15A81E-6A22-41D1-9327-5EB445CD1188}" type="presOf" srcId="{E818955C-8810-4A59-8F5C-902692EF19E0}" destId="{5B40E99E-FD4A-4F55-8D8A-E99234068061}" srcOrd="0" destOrd="0" presId="urn:microsoft.com/office/officeart/2005/8/layout/orgChart1"/>
    <dgm:cxn modelId="{307B5365-4129-49D2-A78E-F3630E691D43}" type="presOf" srcId="{401FB823-99D3-4B7A-95E1-C2C2B9365044}" destId="{D15B4C92-AF99-441C-90F6-9F9337F9109F}" srcOrd="0" destOrd="0" presId="urn:microsoft.com/office/officeart/2005/8/layout/orgChart1"/>
    <dgm:cxn modelId="{D3AD103F-5ED6-4FB6-AD03-575942271649}" srcId="{E818955C-8810-4A59-8F5C-902692EF19E0}" destId="{97698445-FCA5-4DD7-A12E-1EF4DDA1E079}" srcOrd="4" destOrd="0" parTransId="{A87A6544-E3D3-4819-9ED3-ED462AEF505F}" sibTransId="{10725062-2B90-4EFC-B265-EB1BBE5DCB99}"/>
    <dgm:cxn modelId="{A802FCE1-B901-405C-A69E-CD0B5312E1B6}" type="presOf" srcId="{E818955C-8810-4A59-8F5C-902692EF19E0}" destId="{BDB9852D-726B-4808-A926-F480B28AED82}" srcOrd="1" destOrd="0" presId="urn:microsoft.com/office/officeart/2005/8/layout/orgChart1"/>
    <dgm:cxn modelId="{BB2D09B0-7897-481E-B406-EC10AADB961A}" type="presOf" srcId="{644C492B-47A1-4181-8C5F-8FE59D879E97}" destId="{FCCFBA9B-7658-4796-B7F3-73E572923CD7}" srcOrd="0" destOrd="0" presId="urn:microsoft.com/office/officeart/2005/8/layout/orgChart1"/>
    <dgm:cxn modelId="{6DE3ADBD-BE09-42E6-9B70-AF63D2882593}" type="presOf" srcId="{1F8E0D55-66A5-4787-8855-6E5FF7C49AFF}" destId="{CA98AC61-C31F-4B59-B08E-69015DDBD80E}" srcOrd="0" destOrd="0" presId="urn:microsoft.com/office/officeart/2005/8/layout/orgChart1"/>
    <dgm:cxn modelId="{88F25E3D-4CBF-4D65-82E5-0BC30B1EE33C}" type="presParOf" srcId="{CA98AC61-C31F-4B59-B08E-69015DDBD80E}" destId="{3FDEE74F-43F1-4E85-8B96-7DC214E6A3F6}" srcOrd="0" destOrd="0" presId="urn:microsoft.com/office/officeart/2005/8/layout/orgChart1"/>
    <dgm:cxn modelId="{646E0DBC-E176-4451-9480-1CEFA1550D17}" type="presParOf" srcId="{3FDEE74F-43F1-4E85-8B96-7DC214E6A3F6}" destId="{15FAE3EC-B43F-4ED7-A721-81803DBE3B5B}" srcOrd="0" destOrd="0" presId="urn:microsoft.com/office/officeart/2005/8/layout/orgChart1"/>
    <dgm:cxn modelId="{1CACCE09-283E-4E53-B27A-68878EB2A503}" type="presParOf" srcId="{15FAE3EC-B43F-4ED7-A721-81803DBE3B5B}" destId="{5B40E99E-FD4A-4F55-8D8A-E99234068061}" srcOrd="0" destOrd="0" presId="urn:microsoft.com/office/officeart/2005/8/layout/orgChart1"/>
    <dgm:cxn modelId="{972FA598-D6E6-48BA-AC90-4B2B66535EAB}" type="presParOf" srcId="{15FAE3EC-B43F-4ED7-A721-81803DBE3B5B}" destId="{BDB9852D-726B-4808-A926-F480B28AED82}" srcOrd="1" destOrd="0" presId="urn:microsoft.com/office/officeart/2005/8/layout/orgChart1"/>
    <dgm:cxn modelId="{815FC750-131D-4A6E-A05C-0C24DD96FC5A}" type="presParOf" srcId="{3FDEE74F-43F1-4E85-8B96-7DC214E6A3F6}" destId="{E2D8089B-9F1F-4414-AE0A-C78097D5310A}" srcOrd="1" destOrd="0" presId="urn:microsoft.com/office/officeart/2005/8/layout/orgChart1"/>
    <dgm:cxn modelId="{A85CA159-C3C3-472C-8F5F-A25D826CB8D4}" type="presParOf" srcId="{E2D8089B-9F1F-4414-AE0A-C78097D5310A}" destId="{F57DE709-28E0-48EF-BDC7-9DA99CEC1A97}" srcOrd="0" destOrd="0" presId="urn:microsoft.com/office/officeart/2005/8/layout/orgChart1"/>
    <dgm:cxn modelId="{1F48A8FB-6ED8-4EF7-8880-5ADACF527166}" type="presParOf" srcId="{E2D8089B-9F1F-4414-AE0A-C78097D5310A}" destId="{4AA51420-4ED4-43AF-A6EF-848FA9485E35}" srcOrd="1" destOrd="0" presId="urn:microsoft.com/office/officeart/2005/8/layout/orgChart1"/>
    <dgm:cxn modelId="{5E2B4944-5B57-4014-83B1-CEF00350BC78}" type="presParOf" srcId="{4AA51420-4ED4-43AF-A6EF-848FA9485E35}" destId="{2DFB7205-169D-40CE-9FFC-3DC864537799}" srcOrd="0" destOrd="0" presId="urn:microsoft.com/office/officeart/2005/8/layout/orgChart1"/>
    <dgm:cxn modelId="{222A70BC-A709-4B7B-9043-E058CDED5BE9}" type="presParOf" srcId="{2DFB7205-169D-40CE-9FFC-3DC864537799}" destId="{F6A5D63F-4B52-48AC-9392-18B0AEAA0F72}" srcOrd="0" destOrd="0" presId="urn:microsoft.com/office/officeart/2005/8/layout/orgChart1"/>
    <dgm:cxn modelId="{2C0C7FCF-C2F1-4347-B991-C7A192D18DC9}" type="presParOf" srcId="{2DFB7205-169D-40CE-9FFC-3DC864537799}" destId="{70EEE519-F1C7-45F3-AD18-67F9A4961711}" srcOrd="1" destOrd="0" presId="urn:microsoft.com/office/officeart/2005/8/layout/orgChart1"/>
    <dgm:cxn modelId="{B77FB3E5-DE57-405E-8CE7-569485E2D52C}" type="presParOf" srcId="{4AA51420-4ED4-43AF-A6EF-848FA9485E35}" destId="{889AD23C-C742-4408-810B-0377CF3CE302}" srcOrd="1" destOrd="0" presId="urn:microsoft.com/office/officeart/2005/8/layout/orgChart1"/>
    <dgm:cxn modelId="{C912092C-F35D-4F1C-85AB-0D41641E3D8D}" type="presParOf" srcId="{4AA51420-4ED4-43AF-A6EF-848FA9485E35}" destId="{A5D0A2DD-8E4E-410F-9026-ED8B35D2EBD6}" srcOrd="2" destOrd="0" presId="urn:microsoft.com/office/officeart/2005/8/layout/orgChart1"/>
    <dgm:cxn modelId="{A76D8CF8-65E4-4330-BBDD-4BF5A4030815}" type="presParOf" srcId="{E2D8089B-9F1F-4414-AE0A-C78097D5310A}" destId="{5459AC71-E2AA-450B-B442-12EBEF9A3E3C}" srcOrd="2" destOrd="0" presId="urn:microsoft.com/office/officeart/2005/8/layout/orgChart1"/>
    <dgm:cxn modelId="{CF0F5BFD-CF46-4401-8AAD-3B43A6849712}" type="presParOf" srcId="{E2D8089B-9F1F-4414-AE0A-C78097D5310A}" destId="{6D1FD3E7-A2B3-4C64-9E7F-F685F4471F89}" srcOrd="3" destOrd="0" presId="urn:microsoft.com/office/officeart/2005/8/layout/orgChart1"/>
    <dgm:cxn modelId="{2D79FFFC-5CAB-4D29-9DFB-22CEB96048DC}" type="presParOf" srcId="{6D1FD3E7-A2B3-4C64-9E7F-F685F4471F89}" destId="{E9B0EFAE-07CB-47B2-8862-2230BC743B8C}" srcOrd="0" destOrd="0" presId="urn:microsoft.com/office/officeart/2005/8/layout/orgChart1"/>
    <dgm:cxn modelId="{C971B558-90AC-4D07-B5C9-2E491F93984C}" type="presParOf" srcId="{E9B0EFAE-07CB-47B2-8862-2230BC743B8C}" destId="{FCCFBA9B-7658-4796-B7F3-73E572923CD7}" srcOrd="0" destOrd="0" presId="urn:microsoft.com/office/officeart/2005/8/layout/orgChart1"/>
    <dgm:cxn modelId="{C7DEDA27-68B3-4EB8-AB4F-466C96FA35EB}" type="presParOf" srcId="{E9B0EFAE-07CB-47B2-8862-2230BC743B8C}" destId="{ABBF5A9F-6F11-4B5F-BE33-C353D5634FC3}" srcOrd="1" destOrd="0" presId="urn:microsoft.com/office/officeart/2005/8/layout/orgChart1"/>
    <dgm:cxn modelId="{904E6413-186F-4190-81DE-6F62F626DBEE}" type="presParOf" srcId="{6D1FD3E7-A2B3-4C64-9E7F-F685F4471F89}" destId="{8794158E-1CBA-4BDB-B656-C478A027EBE7}" srcOrd="1" destOrd="0" presId="urn:microsoft.com/office/officeart/2005/8/layout/orgChart1"/>
    <dgm:cxn modelId="{BA870578-49FD-4568-87FD-3EA5047027F9}" type="presParOf" srcId="{6D1FD3E7-A2B3-4C64-9E7F-F685F4471F89}" destId="{BF9809E4-5650-490C-B627-03A9661611FE}" srcOrd="2" destOrd="0" presId="urn:microsoft.com/office/officeart/2005/8/layout/orgChart1"/>
    <dgm:cxn modelId="{8F284BFB-3A64-427A-A9FB-FF7D38D1D4CA}" type="presParOf" srcId="{E2D8089B-9F1F-4414-AE0A-C78097D5310A}" destId="{8ECC64D4-E899-4BD2-8A34-F500A9362CA8}" srcOrd="4" destOrd="0" presId="urn:microsoft.com/office/officeart/2005/8/layout/orgChart1"/>
    <dgm:cxn modelId="{179633FF-02E0-4EB9-8C03-B45F5D9F4979}" type="presParOf" srcId="{E2D8089B-9F1F-4414-AE0A-C78097D5310A}" destId="{B7568600-5A59-4F3A-871F-020EC08171B7}" srcOrd="5" destOrd="0" presId="urn:microsoft.com/office/officeart/2005/8/layout/orgChart1"/>
    <dgm:cxn modelId="{06C986E2-D367-40B9-8215-C448DF38C4AB}" type="presParOf" srcId="{B7568600-5A59-4F3A-871F-020EC08171B7}" destId="{16ABECC8-8626-45A9-8822-5B9D5DA7EAFF}" srcOrd="0" destOrd="0" presId="urn:microsoft.com/office/officeart/2005/8/layout/orgChart1"/>
    <dgm:cxn modelId="{2EE6EC29-2E6B-4149-8B5B-98CD8413F1A0}" type="presParOf" srcId="{16ABECC8-8626-45A9-8822-5B9D5DA7EAFF}" destId="{62F4D9B3-C597-42D7-85CA-8F108924273E}" srcOrd="0" destOrd="0" presId="urn:microsoft.com/office/officeart/2005/8/layout/orgChart1"/>
    <dgm:cxn modelId="{6B0C531D-BC7B-4991-8AF8-7A71F79B0FD9}" type="presParOf" srcId="{16ABECC8-8626-45A9-8822-5B9D5DA7EAFF}" destId="{0CD1F19F-193D-4383-B20C-0DB2F9FB871C}" srcOrd="1" destOrd="0" presId="urn:microsoft.com/office/officeart/2005/8/layout/orgChart1"/>
    <dgm:cxn modelId="{625DF0D7-B42A-45C1-BB86-B2A16335D547}" type="presParOf" srcId="{B7568600-5A59-4F3A-871F-020EC08171B7}" destId="{CE72F91B-95AD-443F-BD08-3EBBEEC5BDE8}" srcOrd="1" destOrd="0" presId="urn:microsoft.com/office/officeart/2005/8/layout/orgChart1"/>
    <dgm:cxn modelId="{F8CAEC87-466B-44A0-91C6-E02393938F40}" type="presParOf" srcId="{B7568600-5A59-4F3A-871F-020EC08171B7}" destId="{4E19DDFE-EB18-46F5-8B22-554978E1F624}" srcOrd="2" destOrd="0" presId="urn:microsoft.com/office/officeart/2005/8/layout/orgChart1"/>
    <dgm:cxn modelId="{2F9A6779-979A-4A0F-BBE8-AD1B0E0F6A2C}" type="presParOf" srcId="{E2D8089B-9F1F-4414-AE0A-C78097D5310A}" destId="{28BBF796-9929-4AE6-BBD1-1C3C089A9616}" srcOrd="6" destOrd="0" presId="urn:microsoft.com/office/officeart/2005/8/layout/orgChart1"/>
    <dgm:cxn modelId="{B9408B97-B278-47A3-A079-B224017F4572}" type="presParOf" srcId="{E2D8089B-9F1F-4414-AE0A-C78097D5310A}" destId="{95259359-E4C3-40DB-ACCB-995D3587862F}" srcOrd="7" destOrd="0" presId="urn:microsoft.com/office/officeart/2005/8/layout/orgChart1"/>
    <dgm:cxn modelId="{398696A5-E061-49BE-8069-A3BB62089588}" type="presParOf" srcId="{95259359-E4C3-40DB-ACCB-995D3587862F}" destId="{FC21E49E-8B06-4166-A1E6-01D94F9C9E84}" srcOrd="0" destOrd="0" presId="urn:microsoft.com/office/officeart/2005/8/layout/orgChart1"/>
    <dgm:cxn modelId="{3665ED61-953D-4441-AA13-AD1E6187AB28}" type="presParOf" srcId="{FC21E49E-8B06-4166-A1E6-01D94F9C9E84}" destId="{001004E2-4CCA-42FF-AC20-08128D3A3791}" srcOrd="0" destOrd="0" presId="urn:microsoft.com/office/officeart/2005/8/layout/orgChart1"/>
    <dgm:cxn modelId="{8CC99ECE-B804-4528-9FBA-292DC22B6B6B}" type="presParOf" srcId="{FC21E49E-8B06-4166-A1E6-01D94F9C9E84}" destId="{B4F7B50A-45DC-426E-909F-C36B6A8338B4}" srcOrd="1" destOrd="0" presId="urn:microsoft.com/office/officeart/2005/8/layout/orgChart1"/>
    <dgm:cxn modelId="{BACBDB8E-E2CA-45E6-949C-E037D41E32E3}" type="presParOf" srcId="{95259359-E4C3-40DB-ACCB-995D3587862F}" destId="{568E6BE5-BADE-4D32-9F3F-2AE9270F0807}" srcOrd="1" destOrd="0" presId="urn:microsoft.com/office/officeart/2005/8/layout/orgChart1"/>
    <dgm:cxn modelId="{E097257A-F1F2-463D-B114-CD40EA8DBD09}" type="presParOf" srcId="{95259359-E4C3-40DB-ACCB-995D3587862F}" destId="{29B400A4-841C-4A08-BFDA-98D3991B6D4A}" srcOrd="2" destOrd="0" presId="urn:microsoft.com/office/officeart/2005/8/layout/orgChart1"/>
    <dgm:cxn modelId="{3FCD393E-9463-44E4-A8BC-0462B0AA9C7B}" type="presParOf" srcId="{3FDEE74F-43F1-4E85-8B96-7DC214E6A3F6}" destId="{C9590A98-3E4B-4D68-979C-57933D4B6F9F}" srcOrd="2" destOrd="0" presId="urn:microsoft.com/office/officeart/2005/8/layout/orgChart1"/>
    <dgm:cxn modelId="{731A0314-D025-4269-A135-2674E1AA1829}" type="presParOf" srcId="{C9590A98-3E4B-4D68-979C-57933D4B6F9F}" destId="{D15B4C92-AF99-441C-90F6-9F9337F9109F}" srcOrd="0" destOrd="0" presId="urn:microsoft.com/office/officeart/2005/8/layout/orgChart1"/>
    <dgm:cxn modelId="{1D7388CC-E729-47EA-AAD0-43E29AA7770A}" type="presParOf" srcId="{C9590A98-3E4B-4D68-979C-57933D4B6F9F}" destId="{9B0D55D1-B76E-4EE2-B687-3B235141E744}" srcOrd="1" destOrd="0" presId="urn:microsoft.com/office/officeart/2005/8/layout/orgChart1"/>
    <dgm:cxn modelId="{0F6F31B7-57A1-421F-AA39-D42F26E813E7}" type="presParOf" srcId="{9B0D55D1-B76E-4EE2-B687-3B235141E744}" destId="{98D9112C-0831-4A07-87F5-2A94D73C5C04}" srcOrd="0" destOrd="0" presId="urn:microsoft.com/office/officeart/2005/8/layout/orgChart1"/>
    <dgm:cxn modelId="{2B833B6B-F83A-45A7-A839-82D8A97F388C}" type="presParOf" srcId="{98D9112C-0831-4A07-87F5-2A94D73C5C04}" destId="{DB4DB9ED-0A4B-44EB-9D5B-E92993161278}" srcOrd="0" destOrd="0" presId="urn:microsoft.com/office/officeart/2005/8/layout/orgChart1"/>
    <dgm:cxn modelId="{C0685E7C-7718-4C94-948F-34BD0D1CBADE}" type="presParOf" srcId="{98D9112C-0831-4A07-87F5-2A94D73C5C04}" destId="{F7938371-AFE4-4886-B9EE-C0413DEAB6B4}" srcOrd="1" destOrd="0" presId="urn:microsoft.com/office/officeart/2005/8/layout/orgChart1"/>
    <dgm:cxn modelId="{62CA002D-D4A0-49A9-A188-1D0EECF4AA8E}" type="presParOf" srcId="{9B0D55D1-B76E-4EE2-B687-3B235141E744}" destId="{24FD2A93-4DF4-4004-9B55-42009E90D149}" srcOrd="1" destOrd="0" presId="urn:microsoft.com/office/officeart/2005/8/layout/orgChart1"/>
    <dgm:cxn modelId="{9F03C624-8B25-40FE-A4DA-788F713DF767}" type="presParOf" srcId="{9B0D55D1-B76E-4EE2-B687-3B235141E744}" destId="{5D3C6E22-ED05-4E13-8FC1-F51200F36E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5B4C92-AF99-441C-90F6-9F9337F9109F}">
      <dsp:nvSpPr>
        <dsp:cNvPr id="0" name=""/>
        <dsp:cNvSpPr/>
      </dsp:nvSpPr>
      <dsp:spPr>
        <a:xfrm>
          <a:off x="4087351" y="1546820"/>
          <a:ext cx="484648" cy="1201590"/>
        </a:xfrm>
        <a:custGeom>
          <a:avLst/>
          <a:gdLst/>
          <a:ahLst/>
          <a:cxnLst/>
          <a:rect l="0" t="0" r="0" b="0"/>
          <a:pathLst>
            <a:path>
              <a:moveTo>
                <a:pt x="484648" y="0"/>
              </a:moveTo>
              <a:lnTo>
                <a:pt x="484648" y="1201590"/>
              </a:lnTo>
              <a:lnTo>
                <a:pt x="0" y="12015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BF796-9929-4AE6-BBD1-1C3C089A9616}">
      <dsp:nvSpPr>
        <dsp:cNvPr id="0" name=""/>
        <dsp:cNvSpPr/>
      </dsp:nvSpPr>
      <dsp:spPr>
        <a:xfrm>
          <a:off x="4572000" y="1546820"/>
          <a:ext cx="3560559" cy="2398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274"/>
              </a:lnTo>
              <a:lnTo>
                <a:pt x="3560559" y="2192274"/>
              </a:lnTo>
              <a:lnTo>
                <a:pt x="3560559" y="2398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64D4-E899-4BD2-8A34-F500A9362CA8}">
      <dsp:nvSpPr>
        <dsp:cNvPr id="0" name=""/>
        <dsp:cNvSpPr/>
      </dsp:nvSpPr>
      <dsp:spPr>
        <a:xfrm>
          <a:off x="4572000" y="1546820"/>
          <a:ext cx="1186853" cy="2398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2274"/>
              </a:lnTo>
              <a:lnTo>
                <a:pt x="1186853" y="2192274"/>
              </a:lnTo>
              <a:lnTo>
                <a:pt x="1186853" y="2398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9AC71-E2AA-450B-B442-12EBEF9A3E3C}">
      <dsp:nvSpPr>
        <dsp:cNvPr id="0" name=""/>
        <dsp:cNvSpPr/>
      </dsp:nvSpPr>
      <dsp:spPr>
        <a:xfrm>
          <a:off x="3385146" y="1546820"/>
          <a:ext cx="1186853" cy="2398257"/>
        </a:xfrm>
        <a:custGeom>
          <a:avLst/>
          <a:gdLst/>
          <a:ahLst/>
          <a:cxnLst/>
          <a:rect l="0" t="0" r="0" b="0"/>
          <a:pathLst>
            <a:path>
              <a:moveTo>
                <a:pt x="1186853" y="0"/>
              </a:moveTo>
              <a:lnTo>
                <a:pt x="1186853" y="2192274"/>
              </a:lnTo>
              <a:lnTo>
                <a:pt x="0" y="2192274"/>
              </a:lnTo>
              <a:lnTo>
                <a:pt x="0" y="2398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DE709-28E0-48EF-BDC7-9DA99CEC1A97}">
      <dsp:nvSpPr>
        <dsp:cNvPr id="0" name=""/>
        <dsp:cNvSpPr/>
      </dsp:nvSpPr>
      <dsp:spPr>
        <a:xfrm>
          <a:off x="1011440" y="1546820"/>
          <a:ext cx="3560559" cy="2398257"/>
        </a:xfrm>
        <a:custGeom>
          <a:avLst/>
          <a:gdLst/>
          <a:ahLst/>
          <a:cxnLst/>
          <a:rect l="0" t="0" r="0" b="0"/>
          <a:pathLst>
            <a:path>
              <a:moveTo>
                <a:pt x="3560559" y="0"/>
              </a:moveTo>
              <a:lnTo>
                <a:pt x="3560559" y="2192274"/>
              </a:lnTo>
              <a:lnTo>
                <a:pt x="0" y="2192274"/>
              </a:lnTo>
              <a:lnTo>
                <a:pt x="0" y="2398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0E99E-FD4A-4F55-8D8A-E99234068061}">
      <dsp:nvSpPr>
        <dsp:cNvPr id="0" name=""/>
        <dsp:cNvSpPr/>
      </dsp:nvSpPr>
      <dsp:spPr>
        <a:xfrm>
          <a:off x="2756693" y="3273"/>
          <a:ext cx="3630613" cy="1543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Всего зарегистрировано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4675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>
        <a:off x="2756693" y="3273"/>
        <a:ext cx="3630613" cy="1543546"/>
      </dsp:txXfrm>
    </dsp:sp>
    <dsp:sp modelId="{F6A5D63F-4B52-48AC-9392-18B0AEAA0F72}">
      <dsp:nvSpPr>
        <dsp:cNvPr id="0" name=""/>
        <dsp:cNvSpPr/>
      </dsp:nvSpPr>
      <dsp:spPr>
        <a:xfrm>
          <a:off x="30570" y="3945077"/>
          <a:ext cx="1961740" cy="98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Иностранные граждане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471</a:t>
          </a:r>
          <a:r>
            <a:rPr lang="ru-RU" sz="1800" b="1" kern="1200" dirty="0" smtClean="0"/>
            <a:t>(10,1%)</a:t>
          </a:r>
          <a:endParaRPr lang="ru-RU" sz="1800" b="1" kern="1200" dirty="0"/>
        </a:p>
      </dsp:txBody>
      <dsp:txXfrm>
        <a:off x="30570" y="3945077"/>
        <a:ext cx="1961740" cy="980870"/>
      </dsp:txXfrm>
    </dsp:sp>
    <dsp:sp modelId="{FCCFBA9B-7658-4796-B7F3-73E572923CD7}">
      <dsp:nvSpPr>
        <dsp:cNvPr id="0" name=""/>
        <dsp:cNvSpPr/>
      </dsp:nvSpPr>
      <dsp:spPr>
        <a:xfrm>
          <a:off x="2404276" y="3945077"/>
          <a:ext cx="1961740" cy="98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Жители </a:t>
          </a:r>
          <a:r>
            <a:rPr lang="ru-RU" sz="1800" kern="1200" dirty="0" smtClean="0"/>
            <a:t>других регионов РФ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606</a:t>
          </a:r>
          <a:r>
            <a:rPr lang="ru-RU" sz="1800" b="1" kern="1200" dirty="0" smtClean="0"/>
            <a:t>(13%)</a:t>
          </a:r>
          <a:endParaRPr lang="ru-RU" sz="1800" b="1" kern="1200" dirty="0"/>
        </a:p>
      </dsp:txBody>
      <dsp:txXfrm>
        <a:off x="2404276" y="3945077"/>
        <a:ext cx="1961740" cy="980870"/>
      </dsp:txXfrm>
    </dsp:sp>
    <dsp:sp modelId="{62F4D9B3-C597-42D7-85CA-8F108924273E}">
      <dsp:nvSpPr>
        <dsp:cNvPr id="0" name=""/>
        <dsp:cNvSpPr/>
      </dsp:nvSpPr>
      <dsp:spPr>
        <a:xfrm>
          <a:off x="4777982" y="3945077"/>
          <a:ext cx="1961740" cy="98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Анонимные и БОМЖ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240</a:t>
          </a:r>
          <a:r>
            <a:rPr lang="ru-RU" sz="1800" b="1" kern="1200" dirty="0" smtClean="0"/>
            <a:t>(3%</a:t>
          </a:r>
          <a:r>
            <a:rPr lang="ru-RU" sz="2400" b="1" kern="1200" dirty="0" smtClean="0"/>
            <a:t>)</a:t>
          </a:r>
          <a:endParaRPr lang="ru-RU" sz="2400" b="1" kern="1200" dirty="0"/>
        </a:p>
      </dsp:txBody>
      <dsp:txXfrm>
        <a:off x="4777982" y="3945077"/>
        <a:ext cx="1961740" cy="980870"/>
      </dsp:txXfrm>
    </dsp:sp>
    <dsp:sp modelId="{001004E2-4CCA-42FF-AC20-08128D3A3791}">
      <dsp:nvSpPr>
        <dsp:cNvPr id="0" name=""/>
        <dsp:cNvSpPr/>
      </dsp:nvSpPr>
      <dsp:spPr>
        <a:xfrm>
          <a:off x="7151689" y="3945077"/>
          <a:ext cx="1961740" cy="980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УФСИН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166</a:t>
          </a:r>
          <a:r>
            <a:rPr lang="ru-RU" sz="1800" kern="1200" dirty="0" smtClean="0"/>
            <a:t> (3,6%)</a:t>
          </a:r>
          <a:endParaRPr lang="ru-RU" sz="1800" kern="1200" dirty="0"/>
        </a:p>
      </dsp:txBody>
      <dsp:txXfrm>
        <a:off x="7151689" y="3945077"/>
        <a:ext cx="1961740" cy="980870"/>
      </dsp:txXfrm>
    </dsp:sp>
    <dsp:sp modelId="{DB4DB9ED-0A4B-44EB-9D5B-E92993161278}">
      <dsp:nvSpPr>
        <dsp:cNvPr id="0" name=""/>
        <dsp:cNvSpPr/>
      </dsp:nvSpPr>
      <dsp:spPr>
        <a:xfrm>
          <a:off x="1787721" y="1961247"/>
          <a:ext cx="2299630" cy="1574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Курские жители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8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92</a:t>
          </a:r>
          <a:r>
            <a:rPr lang="ru-RU" sz="2800" b="1" kern="1200" dirty="0" smtClean="0"/>
            <a:t>(68,3%)</a:t>
          </a:r>
          <a:endParaRPr lang="ru-RU" sz="2800" b="1" kern="1200" dirty="0"/>
        </a:p>
      </dsp:txBody>
      <dsp:txXfrm>
        <a:off x="1787721" y="1961247"/>
        <a:ext cx="2299630" cy="1574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0.82986</cdr:x>
      <cdr:y>0.81609</cdr:y>
    </cdr:from>
    <cdr:to>
      <cdr:x>0.94097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9444" y="411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endParaRPr lang="ru-RU" sz="2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0.74652</cdr:x>
      <cdr:y>0.12766</cdr:y>
    </cdr:from>
    <cdr:to>
      <cdr:x>0.87684</cdr:x>
      <cdr:y>0.21886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78217" y="407873"/>
          <a:ext cx="934409" cy="26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FACC5-B904-41C2-98EB-DCEF74C3131F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B77F2-387D-47AB-A371-51DA62C946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51DFE-E244-412B-AC94-DC4D93485F4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51DFE-E244-412B-AC94-DC4D93485F4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27ABC-1D1C-4764-BBD3-67B50F3CF988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3E572-EE8E-4115-846A-A622C397E41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1828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Актуальные вопросы </a:t>
            </a:r>
            <a:br>
              <a:rPr lang="ru-RU" sz="4400" dirty="0" smtClean="0"/>
            </a:br>
            <a:r>
              <a:rPr lang="ru-RU" sz="4400" dirty="0" smtClean="0"/>
              <a:t>ВИЧ-инфекции. 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7854696" cy="2181228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Зав. эпидемиологическим отделом </a:t>
            </a:r>
          </a:p>
          <a:p>
            <a:r>
              <a:rPr lang="ru-RU" i="1" dirty="0" smtClean="0"/>
              <a:t>Центра профилактики и борьбы со СПИД</a:t>
            </a:r>
          </a:p>
          <a:p>
            <a:r>
              <a:rPr lang="ru-RU" i="1" dirty="0" smtClean="0"/>
              <a:t>ОБУЗ «Курская областная многопрофильная клиническая больница »</a:t>
            </a:r>
          </a:p>
          <a:p>
            <a:r>
              <a:rPr lang="ru-RU" i="1" dirty="0" smtClean="0"/>
              <a:t>В.Г.Ковальчук</a:t>
            </a:r>
          </a:p>
          <a:p>
            <a:endParaRPr lang="ru-RU" i="1" dirty="0" smtClean="0"/>
          </a:p>
          <a:p>
            <a:pPr algn="ctr"/>
            <a:r>
              <a:rPr lang="ru-RU" i="1" dirty="0" smtClean="0"/>
              <a:t>г. Курск</a:t>
            </a:r>
          </a:p>
          <a:p>
            <a:pPr algn="ctr"/>
            <a:r>
              <a:rPr lang="ru-RU" i="1" dirty="0" smtClean="0"/>
              <a:t>27. 01. 2023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838200" y="-357214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Пути передачи</a:t>
            </a:r>
          </a:p>
        </p:txBody>
      </p:sp>
      <p:sp>
        <p:nvSpPr>
          <p:cNvPr id="4" name="Rectangle 5"/>
          <p:cNvSpPr txBox="1">
            <a:spLocks noRot="1" noChangeArrowheads="1"/>
          </p:cNvSpPr>
          <p:nvPr/>
        </p:nvSpPr>
        <p:spPr>
          <a:xfrm>
            <a:off x="357158" y="928670"/>
            <a:ext cx="3971925" cy="1571636"/>
          </a:xfrm>
          <a:prstGeom prst="rect">
            <a:avLst/>
          </a:prstGeom>
        </p:spPr>
        <p:txBody>
          <a:bodyPr/>
          <a:lstStyle/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400" b="1" dirty="0">
                <a:latin typeface="+mn-lt"/>
              </a:rPr>
              <a:t>При половых контактах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400" dirty="0">
                <a:latin typeface="+mn-lt"/>
              </a:rPr>
              <a:t>-гетеросексуальный; </a:t>
            </a:r>
          </a:p>
          <a:p>
            <a:pPr marL="273050" indent="-27305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400" dirty="0">
                <a:latin typeface="+mn-lt"/>
              </a:rPr>
              <a:t>-гомосексуальный</a:t>
            </a:r>
            <a:r>
              <a:rPr lang="ru-RU" sz="2800" dirty="0">
                <a:latin typeface="+mn-lt"/>
              </a:rPr>
              <a:t>.</a:t>
            </a:r>
            <a:endParaRPr lang="ru-RU" sz="2800" i="1" dirty="0">
              <a:latin typeface="+mn-lt"/>
            </a:endParaRPr>
          </a:p>
        </p:txBody>
      </p:sp>
      <p:pic>
        <p:nvPicPr>
          <p:cNvPr id="5" name="Picture 4" descr="07013"/>
          <p:cNvPicPr>
            <a:picLocks noChangeAspect="1" noChangeArrowheads="1"/>
          </p:cNvPicPr>
          <p:nvPr/>
        </p:nvPicPr>
        <p:blipFill>
          <a:blip r:embed="rId2" cstate="print"/>
          <a:srcRect b="5757"/>
          <a:stretch>
            <a:fillRect/>
          </a:stretch>
        </p:blipFill>
        <p:spPr bwMode="auto">
          <a:xfrm>
            <a:off x="4929190" y="928670"/>
            <a:ext cx="165857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571604" y="2428868"/>
            <a:ext cx="442915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>
            <a:normAutofit fontScale="7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609600" indent="-609600" eaLnBrk="0" hangingPunct="0"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ПАРЕНТЕРАЛЬНЫЙ </a:t>
            </a:r>
            <a:r>
              <a:rPr lang="ru-RU" sz="2400" b="1" dirty="0">
                <a:latin typeface="+mj-lt"/>
                <a:ea typeface="+mj-ea"/>
                <a:cs typeface="+mj-cs"/>
              </a:rPr>
              <a:t>- при переносе инфицированной крови, органов и тканей от зараженного лица неинфицированному</a:t>
            </a:r>
            <a:br>
              <a:rPr lang="ru-RU" sz="2400" b="1" dirty="0">
                <a:latin typeface="+mj-lt"/>
                <a:ea typeface="+mj-ea"/>
                <a:cs typeface="+mj-cs"/>
              </a:rPr>
            </a:br>
            <a:r>
              <a:rPr lang="ru-RU" sz="2400" b="1" dirty="0">
                <a:latin typeface="+mj-lt"/>
                <a:ea typeface="+mj-ea"/>
                <a:cs typeface="+mj-cs"/>
              </a:rPr>
              <a:t>-</a:t>
            </a:r>
            <a:r>
              <a:rPr lang="ru-RU" sz="2400" dirty="0">
                <a:latin typeface="+mj-lt"/>
                <a:ea typeface="+mj-ea"/>
                <a:cs typeface="+mj-cs"/>
              </a:rPr>
              <a:t>пе</a:t>
            </a:r>
            <a:r>
              <a:rPr lang="ru-RU" sz="2400" i="1" dirty="0">
                <a:latin typeface="+mj-lt"/>
                <a:ea typeface="+mj-ea"/>
                <a:cs typeface="+mj-cs"/>
              </a:rPr>
              <a:t>реливание крови и ее компонентов;</a:t>
            </a:r>
            <a:br>
              <a:rPr lang="ru-RU" sz="2400" i="1" dirty="0">
                <a:latin typeface="+mj-lt"/>
                <a:ea typeface="+mj-ea"/>
                <a:cs typeface="+mj-cs"/>
              </a:rPr>
            </a:br>
            <a:r>
              <a:rPr lang="ru-RU" sz="2400" i="1" dirty="0">
                <a:latin typeface="+mj-lt"/>
                <a:ea typeface="+mj-ea"/>
                <a:cs typeface="+mj-cs"/>
              </a:rPr>
              <a:t>-  пересадка органов и тканей;</a:t>
            </a:r>
            <a:br>
              <a:rPr lang="ru-RU" sz="2400" i="1" dirty="0">
                <a:latin typeface="+mj-lt"/>
                <a:ea typeface="+mj-ea"/>
                <a:cs typeface="+mj-cs"/>
              </a:rPr>
            </a:br>
            <a:r>
              <a:rPr lang="ru-RU" sz="2400" i="1" dirty="0">
                <a:latin typeface="+mj-lt"/>
                <a:ea typeface="+mj-ea"/>
                <a:cs typeface="+mj-cs"/>
              </a:rPr>
              <a:t> - парентеральные вмешательства;</a:t>
            </a:r>
            <a:br>
              <a:rPr lang="ru-RU" sz="2400" i="1" dirty="0">
                <a:latin typeface="+mj-lt"/>
                <a:ea typeface="+mj-ea"/>
                <a:cs typeface="+mj-cs"/>
              </a:rPr>
            </a:br>
            <a:r>
              <a:rPr lang="ru-RU" sz="24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не обработан мед. </a:t>
            </a:r>
            <a:r>
              <a:rPr lang="ru-RU" sz="24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инструментарий</a:t>
            </a:r>
            <a:r>
              <a:rPr lang="ru-RU" sz="2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72100" y="4572008"/>
            <a:ext cx="3571900" cy="2643182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2000" b="1" dirty="0">
                <a:latin typeface="+mj-lt"/>
                <a:ea typeface="+mj-ea"/>
                <a:cs typeface="+mj-cs"/>
              </a:rPr>
              <a:t>От инфицированной матери плоду:</a:t>
            </a:r>
            <a:br>
              <a:rPr lang="ru-RU" sz="2000" b="1" dirty="0">
                <a:latin typeface="+mj-lt"/>
                <a:ea typeface="+mj-ea"/>
                <a:cs typeface="+mj-cs"/>
              </a:rPr>
            </a:br>
            <a:r>
              <a:rPr lang="ru-RU" sz="2000" b="1" dirty="0">
                <a:latin typeface="+mj-lt"/>
                <a:ea typeface="+mj-ea"/>
                <a:cs typeface="+mj-cs"/>
              </a:rPr>
              <a:t>-</a:t>
            </a:r>
            <a:r>
              <a:rPr lang="ru-RU" sz="2000" i="1" dirty="0">
                <a:latin typeface="+mj-lt"/>
                <a:ea typeface="+mj-ea"/>
                <a:cs typeface="+mj-cs"/>
              </a:rPr>
              <a:t>во время беременности;</a:t>
            </a:r>
            <a:br>
              <a:rPr lang="ru-RU" sz="2000" i="1" dirty="0">
                <a:latin typeface="+mj-lt"/>
                <a:ea typeface="+mj-ea"/>
                <a:cs typeface="+mj-cs"/>
              </a:rPr>
            </a:br>
            <a:r>
              <a:rPr lang="ru-RU" sz="2000" i="1" dirty="0">
                <a:latin typeface="+mj-lt"/>
                <a:ea typeface="+mj-ea"/>
                <a:cs typeface="+mj-cs"/>
              </a:rPr>
              <a:t>- во время  прохождения плода по родовым путям;     </a:t>
            </a:r>
            <a:br>
              <a:rPr lang="ru-RU" sz="2000" i="1" dirty="0">
                <a:latin typeface="+mj-lt"/>
                <a:ea typeface="+mj-ea"/>
                <a:cs typeface="+mj-cs"/>
              </a:rPr>
            </a:br>
            <a:r>
              <a:rPr lang="ru-RU" sz="2000" i="1" dirty="0">
                <a:latin typeface="+mj-lt"/>
                <a:ea typeface="+mj-ea"/>
                <a:cs typeface="+mj-cs"/>
              </a:rPr>
              <a:t>- грудном вскармливании</a:t>
            </a:r>
            <a:r>
              <a:rPr lang="ru-RU" sz="3200" i="1" dirty="0">
                <a:latin typeface="+mj-lt"/>
                <a:ea typeface="+mj-ea"/>
                <a:cs typeface="+mj-cs"/>
              </a:rPr>
              <a:t>.</a:t>
            </a:r>
            <a:endParaRPr lang="ru-RU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07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214950"/>
            <a:ext cx="1365908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070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143248"/>
            <a:ext cx="1556136" cy="118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070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2786058"/>
            <a:ext cx="1660513" cy="139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передачи 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Кровь </a:t>
            </a:r>
          </a:p>
          <a:p>
            <a:r>
              <a:rPr lang="ru-RU" dirty="0" smtClean="0"/>
              <a:t>Сперма</a:t>
            </a:r>
          </a:p>
          <a:p>
            <a:r>
              <a:rPr lang="ru-RU" dirty="0" smtClean="0"/>
              <a:t>Вагинальная жидкость</a:t>
            </a:r>
          </a:p>
          <a:p>
            <a:r>
              <a:rPr lang="ru-RU" dirty="0" smtClean="0"/>
              <a:t>Женское грудное молоко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>
            <p:ph type="title"/>
          </p:nvPr>
        </p:nvSpPr>
        <p:spPr>
          <a:xfrm>
            <a:off x="642910" y="0"/>
            <a:ext cx="83058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Распределение ВИЧ-инфицированных по путям заражения среди местных жителей Курской области с 1994 по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2022г.г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71472" y="1142984"/>
            <a:ext cx="3730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Российская  Федерация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929313" y="2928938"/>
            <a:ext cx="2647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</a:rPr>
              <a:t>Курская область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47149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7158" y="6000768"/>
            <a:ext cx="1833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2018-2022гг.*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Без лиц,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находящихся в УФСИН </a:t>
            </a:r>
          </a:p>
        </p:txBody>
      </p:sp>
      <p:graphicFrame>
        <p:nvGraphicFramePr>
          <p:cNvPr id="54275" name="Содержимое 6"/>
          <p:cNvGraphicFramePr>
            <a:graphicFrameLocks noGrp="1"/>
          </p:cNvGraphicFramePr>
          <p:nvPr/>
        </p:nvGraphicFramePr>
        <p:xfrm>
          <a:off x="2713038" y="3565525"/>
          <a:ext cx="6126162" cy="2759075"/>
        </p:xfrm>
        <a:graphic>
          <a:graphicData uri="http://schemas.openxmlformats.org/presentationml/2006/ole">
            <p:oleObj spid="_x0000_s54275" name="Worksheet" r:id="rId4" imgW="8705951" imgH="39053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714348" y="714356"/>
          <a:ext cx="8001056" cy="5857916"/>
        </p:xfrm>
        <a:graphic>
          <a:graphicData uri="http://schemas.openxmlformats.org/presentationml/2006/ole">
            <p:oleObj spid="_x0000_s74753" name="Диаграмма" r:id="rId3" imgW="4752992" imgH="2485957" progId="MSGraph.Chart.8">
              <p:embed/>
            </p:oleObj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Распределение случаев ВИЧ-инфекции в динамике  по путям заражения  среди  жителей Курской области</a:t>
            </a:r>
            <a:endParaRPr lang="ru-RU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Распределение ВИЧ-инфицированных по возрасту  среди жителей  Курской области</a:t>
            </a:r>
            <a:endParaRPr lang="ru-RU" sz="2800" dirty="0"/>
          </a:p>
        </p:txBody>
      </p:sp>
      <p:graphicFrame>
        <p:nvGraphicFramePr>
          <p:cNvPr id="55299" name="Содержимое 3"/>
          <p:cNvGraphicFramePr>
            <a:graphicFrameLocks noGrp="1"/>
          </p:cNvGraphicFramePr>
          <p:nvPr/>
        </p:nvGraphicFramePr>
        <p:xfrm>
          <a:off x="0" y="1935163"/>
          <a:ext cx="9128125" cy="4283075"/>
        </p:xfrm>
        <a:graphic>
          <a:graphicData uri="http://schemas.openxmlformats.org/presentationml/2006/ole">
            <p:oleObj spid="_x0000_s55299" name="Worksheet" r:id="rId3" imgW="8153535" imgH="381945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Распределение ВИЧ-инфицированных по возрасту среди Курских жителей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571472" y="1285860"/>
          <a:ext cx="7715304" cy="5000660"/>
        </p:xfrm>
        <a:graphic>
          <a:graphicData uri="http://schemas.openxmlformats.org/presentationml/2006/ole">
            <p:oleObj spid="_x0000_s91137" name="Диаграмма" r:id="rId3" imgW="5153056" imgH="25623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Распределение ВИЧ-инфицированных жителей области по социальному положению на 31.12.2022 г.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57158" y="2646353"/>
          <a:ext cx="4038600" cy="421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2857495"/>
          <a:ext cx="4352956" cy="4000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2071678"/>
            <a:ext cx="1823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Среди всех</a:t>
            </a:r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/>
          </p:cNvGraphicFramePr>
          <p:nvPr/>
        </p:nvGraphicFramePr>
        <p:xfrm>
          <a:off x="0" y="714356"/>
          <a:ext cx="6400800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6"/>
          <p:cNvSpPr txBox="1">
            <a:spLocks noGrp="1" noChangeArrowheads="1"/>
          </p:cNvSpPr>
          <p:nvPr>
            <p:ph type="title"/>
          </p:nvPr>
        </p:nvSpPr>
        <p:spPr>
          <a:xfrm>
            <a:off x="428596" y="0"/>
            <a:ext cx="8305800" cy="6429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Количество ВИЧ-инфицированных по годам 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1142976" y="1000108"/>
            <a:ext cx="257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Российская Федерация</a:t>
            </a:r>
          </a:p>
        </p:txBody>
      </p:sp>
      <p:graphicFrame>
        <p:nvGraphicFramePr>
          <p:cNvPr id="14" name="Содержимое 4"/>
          <p:cNvGraphicFramePr>
            <a:graphicFrameLocks/>
          </p:cNvGraphicFramePr>
          <p:nvPr/>
        </p:nvGraphicFramePr>
        <p:xfrm>
          <a:off x="2285984" y="3643314"/>
          <a:ext cx="6643702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3428992" y="3857628"/>
            <a:ext cx="1935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Курская область 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6786578" y="928670"/>
            <a:ext cx="2143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На </a:t>
            </a:r>
            <a:r>
              <a:rPr lang="ru-RU" dirty="0" smtClean="0"/>
              <a:t>31.12.2021 </a:t>
            </a:r>
            <a:r>
              <a:rPr lang="ru-RU" dirty="0"/>
              <a:t>г. зарегистрировано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562 570 </a:t>
            </a:r>
            <a:r>
              <a:rPr lang="ru-RU" dirty="0" smtClean="0"/>
              <a:t>ВИЧ</a:t>
            </a:r>
            <a:r>
              <a:rPr lang="ru-RU" dirty="0"/>
              <a:t>(+) Российских граждан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357188" y="4357688"/>
            <a:ext cx="2286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На </a:t>
            </a:r>
            <a:r>
              <a:rPr lang="ru-RU" dirty="0" smtClean="0"/>
              <a:t>31.12.2021 </a:t>
            </a:r>
            <a:r>
              <a:rPr lang="ru-RU" dirty="0"/>
              <a:t>г. зарегистрировано </a:t>
            </a:r>
            <a:r>
              <a:rPr lang="ru-RU" b="1" dirty="0" smtClean="0"/>
              <a:t>3192 </a:t>
            </a:r>
            <a:r>
              <a:rPr lang="ru-RU" dirty="0" smtClean="0"/>
              <a:t>ВИЧ</a:t>
            </a:r>
            <a:r>
              <a:rPr lang="ru-RU" dirty="0"/>
              <a:t>(+) Курских жителей</a:t>
            </a:r>
          </a:p>
          <a:p>
            <a:endParaRPr lang="ru-RU" dirty="0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8215306" y="3714752"/>
            <a:ext cx="928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-11,5%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8572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-19,3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4"/>
          <p:cNvGraphicFramePr>
            <a:graphicFrameLocks/>
          </p:cNvGraphicFramePr>
          <p:nvPr/>
        </p:nvGraphicFramePr>
        <p:xfrm>
          <a:off x="0" y="1500174"/>
          <a:ext cx="91440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/>
              <a:t>ВИЧ-инфекция в Курской области </a:t>
            </a:r>
            <a:br>
              <a:rPr lang="ru-RU" sz="3600" b="1" dirty="0" smtClean="0"/>
            </a:br>
            <a:r>
              <a:rPr lang="ru-RU" sz="3600" b="1" dirty="0" smtClean="0"/>
              <a:t>на 31.12.2022г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Портрет среднестатистического пациента с ВИЧ-инфекцией в Курской области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714488"/>
          <a:ext cx="9001154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9490"/>
                <a:gridCol w="1093898"/>
                <a:gridCol w="1172033"/>
                <a:gridCol w="1265733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 20- 49 лет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Всего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выявлено ВИЧ(+) человек / Доля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60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86,6%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158 /82,3%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135 / 79,4%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Путь заражения половой (удельный вес)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62,1%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74,8%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Путь заражения  наркотический (удельный вес)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29,8%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20,3%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16,3%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Удельный вес социально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адоптированных людей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58,1%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60,8 %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61,5 %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 30- 49 лет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Всего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выявлено ВИЧ(+) человек / Доля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135 /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74,9%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136/  70,8%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113 /66,5%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Путь заражения половой (удельный вес)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61,2%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72,6%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Путь заражения  наркотический (удельный вес)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29,5%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22,8%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17,7%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Удельный вес социально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адоптированных людей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58,1%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62,8%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Понятия о ВИЧ и СПИДе</a:t>
            </a:r>
            <a:br>
              <a:rPr lang="ru-RU" sz="4000"/>
            </a:br>
            <a:r>
              <a:rPr lang="ru-RU" sz="2000"/>
              <a:t>(статья 1 , №38-ФЗ «О предупреждении распространения в российской федерации заболевания, вызываемого вирусом иммунодефицита человека  (ВИЧ-инфекции))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ВИЧ-инфекция – заболевание, вызываемое вирусом иммунодефицита человека;</a:t>
            </a:r>
          </a:p>
          <a:p>
            <a:pPr eaLnBrk="1" hangingPunct="1"/>
            <a:r>
              <a:rPr lang="ru-RU" smtClean="0"/>
              <a:t>ВИЧ-инфицированные – лица, зараженные  вирусом иммунодефицита человека</a:t>
            </a:r>
          </a:p>
          <a:p>
            <a:pPr eaLnBrk="1" hangingPunct="1"/>
            <a:r>
              <a:rPr lang="ru-RU" smtClean="0"/>
              <a:t>СПИД – синдром приобретенного иммунодефицита.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Динамика умерших ВИЧ-инфицированных Курских жителей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041028" cy="3245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1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15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87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Связанно с 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Связанно с  СПИД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связано с 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5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6182" y="1000108"/>
            <a:ext cx="477066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ориентиры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Снижение доли  умерших от заболеваний,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связанных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 СПИДом, до уровня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25%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572000" y="2786058"/>
            <a:ext cx="2071702" cy="3500462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Задачи на 2023 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0072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Обеспечить  охват  тестированием не менее 32% от количества приписного населения области и повысить его эффективность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Увеличить на обследования на антитела  ВИЧ в возрастной структуре 25-49 лет;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Снизить уровень передачи ВИЧ от матери ребенку до уровня 1,2%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Добиться снижение числа  случаев смерти от заболеваний,   связанных со СПИДом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профилактических программ среди ключевых групп населения по профилактике ВИЧ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(работающего населения).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EyFFuhcF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38867" cy="6858000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285875" y="4714875"/>
            <a:ext cx="6696075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609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Актуальность</a:t>
            </a:r>
            <a:br>
              <a:rPr lang="ru-RU" sz="4000" smtClean="0"/>
            </a:br>
            <a:r>
              <a:rPr lang="ru-RU" sz="1600" smtClean="0"/>
              <a:t>( №38-ФЗ «О предупреждении распространения в российской федерации заболевания, вызываемого вирусом иммунодефицита человека  (ВИЧ-инфекции))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Признавая, что заболевание ВИЧ-инфекция: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Приобретает массовое распространение во всем мире;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Остается неизлечимым;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Вызывает тяжелые социально-экономические  и демографические  последствия для РФ;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Создает угрозу личной, общественной и государственной безопасности, а также угрозу существованию человечества;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Вызывает необходимость защиты прав и законных интересов населения;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Необходимость применения своевременных эффективных  мер комплексной профилактики ВИЧ-инфекции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Государственная  стратегия противодействия распространению ВИЧ-инфекции в Российской Федерации  на период до 2030 года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2428868"/>
            <a:ext cx="54981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Государственная стратегия  противодействия </a:t>
            </a:r>
          </a:p>
          <a:p>
            <a:r>
              <a:rPr lang="ru-RU" b="1" dirty="0" smtClean="0"/>
              <a:t>Распространению ВИЧ-инфекции в</a:t>
            </a:r>
          </a:p>
          <a:p>
            <a:r>
              <a:rPr lang="ru-RU" b="1" dirty="0" smtClean="0"/>
              <a:t> Российской Федерации  на период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2030</a:t>
            </a:r>
            <a:r>
              <a:rPr lang="ru-RU" b="1" dirty="0" smtClean="0"/>
              <a:t> года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Утверждена  распоряжением Правительства </a:t>
            </a:r>
          </a:p>
          <a:p>
            <a:r>
              <a:rPr lang="ru-RU" i="1" dirty="0" smtClean="0"/>
              <a:t>Российской Федерации от 21.12.2020 г. №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3468</a:t>
            </a:r>
            <a:r>
              <a:rPr lang="ru-RU" i="1" dirty="0" smtClean="0"/>
              <a:t>-р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9" y="2786058"/>
            <a:ext cx="3857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Цель  Стратегии</a:t>
            </a:r>
          </a:p>
          <a:p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Предупреждение развития 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эпидемии, связанное с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распространением  ВИЧ-инфекции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 территории  РФ,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путем: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снижением числа новых случаев ВИЧ-инфекции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снижением смертности от </a:t>
            </a:r>
            <a:r>
              <a:rPr lang="ru-RU" b="1" dirty="0" err="1" smtClean="0"/>
              <a:t>СПИДа</a:t>
            </a:r>
            <a:r>
              <a:rPr lang="ru-RU" b="1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286256"/>
            <a:ext cx="42943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  мероприятий по реализации  Государственной стратегии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противодействия  распространению 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ВИЧ-инфекции в Российской Федерации на период до 2030г.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Утвержден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распоряжением Правительства  Российской Федерации от 19 октября 2021 № 2933-р 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501124" cy="516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034"/>
                <a:gridCol w="4216004"/>
                <a:gridCol w="1935215"/>
                <a:gridCol w="1727871"/>
              </a:tblGrid>
              <a:tr h="540036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исполнитель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реализации</a:t>
                      </a:r>
                      <a:endParaRPr lang="ru-RU" dirty="0"/>
                    </a:p>
                  </a:txBody>
                  <a:tcPr/>
                </a:tc>
              </a:tr>
              <a:tr h="164593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информационно-просветительских</a:t>
                      </a:r>
                      <a:r>
                        <a:rPr lang="ru-RU" sz="1400" baseline="0" dirty="0" smtClean="0"/>
                        <a:t> мероприятий для работодателей  и работников по вопросам  профилактики ВИЧ-инфекции на рабочих местах с расширением  охвата работающего населения  в целях недопущения стигматизации и дискриминации в отношении людей, живущим с ВИЧ-инфекцией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Минтруд России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год, </a:t>
                      </a:r>
                    </a:p>
                    <a:p>
                      <a:r>
                        <a:rPr lang="ru-RU" sz="1400" dirty="0" smtClean="0"/>
                        <a:t>далее - ежегодно</a:t>
                      </a:r>
                      <a:endParaRPr lang="ru-RU" sz="1400" dirty="0"/>
                    </a:p>
                  </a:txBody>
                  <a:tcPr/>
                </a:tc>
              </a:tr>
              <a:tr h="1722971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 мероприятий  по взаимодействию  социально ориентированных </a:t>
                      </a:r>
                      <a:r>
                        <a:rPr lang="ru-RU" sz="1400" dirty="0" err="1" smtClean="0"/>
                        <a:t>некомерческих</a:t>
                      </a:r>
                      <a:r>
                        <a:rPr lang="ru-RU" sz="1400" dirty="0" smtClean="0"/>
                        <a:t> организаций и органов социальной защиты населения по вопросам  организации социальной помощи лицам с ВИЧ-инфекцией  и их семьям  в соответствии с  законодательством</a:t>
                      </a:r>
                      <a:r>
                        <a:rPr lang="ru-RU" sz="1400" baseline="0" dirty="0" smtClean="0"/>
                        <a:t>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Минтруд России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 год,</a:t>
                      </a:r>
                    </a:p>
                    <a:p>
                      <a:r>
                        <a:rPr lang="ru-RU" sz="1400" dirty="0" smtClean="0"/>
                        <a:t>далее - ежегодно</a:t>
                      </a:r>
                      <a:endParaRPr lang="ru-RU" sz="1400" dirty="0"/>
                    </a:p>
                  </a:txBody>
                  <a:tcPr/>
                </a:tc>
              </a:tr>
              <a:tr h="1105788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специалистов учреждений социального обслуживания  населения  по профилактике  и оказанию</a:t>
                      </a:r>
                      <a:r>
                        <a:rPr lang="ru-RU" sz="1400" baseline="0" dirty="0" smtClean="0"/>
                        <a:t> социальных услуг ВИЧ-инфицированным гражданам, в том числе семьям с детьми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Минтруд России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 год,</a:t>
                      </a:r>
                    </a:p>
                    <a:p>
                      <a:r>
                        <a:rPr lang="ru-RU" sz="1400" dirty="0" smtClean="0"/>
                        <a:t>2027 год.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 мероприятий по реализации  Государственной стратегии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противодействия  распространению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ВИЧ-инфекции в Российской Федерации на период до 2030г.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02285" y="188640"/>
            <a:ext cx="833943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/>
              <a:t>Нормативные документы,</a:t>
            </a:r>
            <a:br>
              <a:rPr lang="ru-RU" sz="2800" b="1" dirty="0" smtClean="0"/>
            </a:br>
            <a:r>
              <a:rPr lang="ru-RU" sz="2800" b="1" dirty="0" smtClean="0"/>
              <a:t>принятые в Курской области, </a:t>
            </a:r>
            <a:br>
              <a:rPr lang="ru-RU" sz="2800" b="1" dirty="0" smtClean="0"/>
            </a:br>
            <a:r>
              <a:rPr lang="ru-RU" sz="2800" b="1" dirty="0" smtClean="0"/>
              <a:t>по выполнению Государственной стратегии</a:t>
            </a:r>
            <a:endParaRPr lang="ru-RU" sz="28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428736"/>
            <a:ext cx="9144000" cy="57150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Разрабатывается «План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первоочередных мероприятий по противодействию  распространения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ВИЧ-инфекции и поэтапному  расширению  охвата АРВТ больных ВИЧ-инфекцией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Курской области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.»;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Ежегодно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корректируется Государственная  программа  Курской области «Развитие  здравоохранения в Курской области»;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Издан Приказ КЗКО от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16.11.2022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850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«О мерах по предотвращению распространения ВИЧ-инфекции в Курской области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Издан Приказ КЗКО 13.04.2022 № 244 «О проведении  медицинского освидетельствования на ВИЧ-инфекцию населения Курской области».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00026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План первоочередных мероприятий по противодействию  распространения ВИЧ-инфекции и поэтапному  расширению  охвата </a:t>
            </a:r>
            <a:r>
              <a:rPr lang="ru-RU" sz="2800" b="1" dirty="0" err="1" smtClean="0"/>
              <a:t>антиретровирусной</a:t>
            </a:r>
            <a:r>
              <a:rPr lang="ru-RU" sz="2800" b="1" dirty="0" smtClean="0"/>
              <a:t>  терапией больных ВИЧ-инфекцией в 2023году в Курской области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63237"/>
          <a:ext cx="9144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6"/>
                <a:gridCol w="3133754"/>
                <a:gridCol w="1828800"/>
                <a:gridCol w="2419374"/>
                <a:gridCol w="1238226"/>
              </a:tblGrid>
              <a:tr h="86092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  исполнители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исполнения</a:t>
                      </a:r>
                      <a:endParaRPr lang="ru-RU" dirty="0"/>
                    </a:p>
                  </a:txBody>
                  <a:tcPr/>
                </a:tc>
              </a:tr>
              <a:tr h="21522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Профилактика ВИЧ-инфекции среди</a:t>
                      </a:r>
                      <a:r>
                        <a:rPr lang="ru-RU" baseline="0" dirty="0" smtClean="0"/>
                        <a:t> трудовых коллективов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</a:t>
                      </a:r>
                      <a:r>
                        <a:rPr lang="ru-RU" baseline="0" dirty="0" smtClean="0"/>
                        <a:t> уровня знаний в трудовых коллективах по вопросам ВИЧ-инфекции не менее чем на 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baseline="0" dirty="0" smtClean="0"/>
                        <a:t> % ежегодно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Председатель комитета по  труду и занятости населения Курской области,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председатель   комитета здравоохранения Курской области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  <a:endParaRPr lang="ru-RU" dirty="0"/>
                    </a:p>
                  </a:txBody>
                  <a:tcPr/>
                </a:tc>
              </a:tr>
              <a:tr h="3000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609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Межведомственный подход к профилактике ВИЧ-инфекции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в Курской области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200400" y="1142861"/>
            <a:ext cx="3200400" cy="10464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 dirty="0"/>
              <a:t>Администрация Курской области </a:t>
            </a:r>
          </a:p>
          <a:p>
            <a:r>
              <a:rPr lang="ru-RU" sz="1000" dirty="0"/>
              <a:t>(комитет здравоохранения; комитет по делам молодежи и туризму; </a:t>
            </a:r>
            <a:r>
              <a:rPr lang="ru-RU" sz="1000" dirty="0" smtClean="0"/>
              <a:t> </a:t>
            </a:r>
            <a:r>
              <a:rPr lang="ru-RU" sz="1000" dirty="0"/>
              <a:t>комитет образования и науки; комитет по транспорту и связи; комитет по печати и </a:t>
            </a:r>
            <a:r>
              <a:rPr lang="ru-RU" sz="1000" dirty="0" smtClean="0"/>
              <a:t>информации, комитет по  труду  и занятости населения)</a:t>
            </a:r>
            <a:endParaRPr lang="ru-RU" sz="1000" dirty="0"/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2286000" y="1371600"/>
            <a:ext cx="838200" cy="741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УФСИН </a:t>
            </a:r>
            <a:r>
              <a:rPr lang="ru-RU" sz="1000"/>
              <a:t>России </a:t>
            </a:r>
          </a:p>
          <a:p>
            <a:r>
              <a:rPr lang="ru-RU" sz="1000"/>
              <a:t>по Курской области</a:t>
            </a:r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6747553" y="1197880"/>
            <a:ext cx="1981200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200" b="1" dirty="0" smtClean="0"/>
              <a:t>Управление </a:t>
            </a:r>
            <a:r>
              <a:rPr lang="ru-RU" sz="1200" b="1" dirty="0"/>
              <a:t>Роспотребнадзора</a:t>
            </a:r>
            <a:r>
              <a:rPr lang="ru-RU" sz="1200" dirty="0"/>
              <a:t> по Курской области</a:t>
            </a:r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6705600" y="2133600"/>
            <a:ext cx="19812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 dirty="0" smtClean="0"/>
              <a:t>ФБУЗ </a:t>
            </a:r>
            <a:r>
              <a:rPr lang="ru-RU" sz="1200" b="1" dirty="0"/>
              <a:t>«Центр гигиены и эпидемиологии в Курской области»</a:t>
            </a:r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228600" y="2743200"/>
            <a:ext cx="29718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Администрация г.Курска</a:t>
            </a:r>
          </a:p>
          <a:p>
            <a:r>
              <a:rPr lang="ru-RU" sz="1000"/>
              <a:t>(отдел молодежи администрации Сеймского и Центрального округов)</a:t>
            </a:r>
          </a:p>
        </p:txBody>
      </p:sp>
      <p:sp>
        <p:nvSpPr>
          <p:cNvPr id="39944" name="Rectangle 12"/>
          <p:cNvSpPr>
            <a:spLocks noChangeArrowheads="1"/>
          </p:cNvSpPr>
          <p:nvPr/>
        </p:nvSpPr>
        <p:spPr bwMode="auto">
          <a:xfrm>
            <a:off x="228600" y="3696036"/>
            <a:ext cx="3048000" cy="17297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200" b="1" dirty="0"/>
              <a:t>Образовательные учреждения </a:t>
            </a:r>
          </a:p>
          <a:p>
            <a:pPr>
              <a:spcBef>
                <a:spcPct val="20000"/>
              </a:spcBef>
            </a:pPr>
            <a:r>
              <a:rPr lang="ru-RU" sz="1200" b="1" dirty="0"/>
              <a:t>Курской области</a:t>
            </a:r>
            <a:r>
              <a:rPr lang="ru-RU" sz="1200" dirty="0"/>
              <a:t> </a:t>
            </a:r>
          </a:p>
          <a:p>
            <a:pPr>
              <a:spcBef>
                <a:spcPct val="20000"/>
              </a:spcBef>
            </a:pPr>
            <a:r>
              <a:rPr lang="ru-RU" sz="1000" dirty="0"/>
              <a:t>Курский государственный медицинский университет, </a:t>
            </a:r>
          </a:p>
          <a:p>
            <a:pPr>
              <a:spcBef>
                <a:spcPct val="20000"/>
              </a:spcBef>
            </a:pPr>
            <a:r>
              <a:rPr lang="ru-RU" sz="1000" dirty="0"/>
              <a:t>Юго-Западный государственный университет, </a:t>
            </a:r>
          </a:p>
          <a:p>
            <a:pPr>
              <a:spcBef>
                <a:spcPct val="20000"/>
              </a:spcBef>
            </a:pPr>
            <a:r>
              <a:rPr lang="ru-RU" sz="1000" dirty="0"/>
              <a:t>Курский государственный университет, </a:t>
            </a:r>
          </a:p>
          <a:p>
            <a:pPr>
              <a:spcBef>
                <a:spcPct val="20000"/>
              </a:spcBef>
            </a:pPr>
            <a:r>
              <a:rPr lang="ru-RU" sz="1000" dirty="0" smtClean="0"/>
              <a:t>Курский институт развития образования, </a:t>
            </a:r>
            <a:endParaRPr lang="ru-RU" sz="1000" dirty="0"/>
          </a:p>
          <a:p>
            <a:pPr>
              <a:spcBef>
                <a:spcPct val="20000"/>
              </a:spcBef>
            </a:pPr>
            <a:r>
              <a:rPr lang="ru-RU" sz="1000" dirty="0"/>
              <a:t>ФГОУ СПО «Курский электромеханический техникум»</a:t>
            </a:r>
          </a:p>
        </p:txBody>
      </p:sp>
      <p:sp>
        <p:nvSpPr>
          <p:cNvPr id="39945" name="Rectangle 13"/>
          <p:cNvSpPr>
            <a:spLocks noChangeArrowheads="1"/>
          </p:cNvSpPr>
          <p:nvPr/>
        </p:nvSpPr>
        <p:spPr bwMode="auto">
          <a:xfrm>
            <a:off x="6629400" y="4572000"/>
            <a:ext cx="20574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000"/>
              <a:t>ГУ </a:t>
            </a:r>
            <a:r>
              <a:rPr lang="ru-RU" sz="1000" b="1"/>
              <a:t>«Областной центр молодежных программ»</a:t>
            </a:r>
          </a:p>
        </p:txBody>
      </p:sp>
      <p:sp>
        <p:nvSpPr>
          <p:cNvPr id="39946" name="Rectangle 14"/>
          <p:cNvSpPr>
            <a:spLocks noChangeArrowheads="1"/>
          </p:cNvSpPr>
          <p:nvPr/>
        </p:nvSpPr>
        <p:spPr bwMode="auto">
          <a:xfrm>
            <a:off x="6629400" y="3948113"/>
            <a:ext cx="205740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Областной военкомат</a:t>
            </a:r>
          </a:p>
        </p:txBody>
      </p:sp>
      <p:sp>
        <p:nvSpPr>
          <p:cNvPr id="39947" name="Rectangle 15"/>
          <p:cNvSpPr>
            <a:spLocks noChangeArrowheads="1"/>
          </p:cNvSpPr>
          <p:nvPr/>
        </p:nvSpPr>
        <p:spPr bwMode="auto">
          <a:xfrm>
            <a:off x="228600" y="5700713"/>
            <a:ext cx="3048000" cy="588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Общественные организации</a:t>
            </a:r>
          </a:p>
          <a:p>
            <a:r>
              <a:rPr lang="ru-RU" sz="1000"/>
              <a:t>КРО ЛЖВС «Мельница» </a:t>
            </a:r>
          </a:p>
          <a:p>
            <a:r>
              <a:rPr lang="ru-RU" sz="1000"/>
              <a:t>НКО «Родители против наркотиков»</a:t>
            </a:r>
          </a:p>
        </p:txBody>
      </p:sp>
      <p:sp>
        <p:nvSpPr>
          <p:cNvPr id="39948" name="Rectangle 16"/>
          <p:cNvSpPr>
            <a:spLocks noChangeArrowheads="1"/>
          </p:cNvSpPr>
          <p:nvPr/>
        </p:nvSpPr>
        <p:spPr bwMode="auto">
          <a:xfrm>
            <a:off x="3657600" y="5472113"/>
            <a:ext cx="2667000" cy="893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 dirty="0"/>
              <a:t>ВОЛОНТЕРЫ</a:t>
            </a:r>
          </a:p>
          <a:p>
            <a:r>
              <a:rPr lang="ru-RU" sz="1000" b="1" dirty="0"/>
              <a:t>отряд </a:t>
            </a:r>
            <a:r>
              <a:rPr lang="en-US" sz="1000" b="1" dirty="0"/>
              <a:t>STOP</a:t>
            </a:r>
            <a:r>
              <a:rPr lang="ru-RU" sz="1000" b="1" dirty="0"/>
              <a:t>СПИД</a:t>
            </a:r>
            <a:r>
              <a:rPr lang="ru-RU" sz="1000" dirty="0"/>
              <a:t>,</a:t>
            </a:r>
            <a:endParaRPr lang="ru-RU" sz="1000" b="1" dirty="0"/>
          </a:p>
          <a:p>
            <a:r>
              <a:rPr lang="ru-RU" sz="1000" dirty="0"/>
              <a:t>волонтерское движение </a:t>
            </a:r>
          </a:p>
          <a:p>
            <a:r>
              <a:rPr lang="ru-RU" sz="1000" b="1" dirty="0"/>
              <a:t>«Свобода в жизни</a:t>
            </a:r>
            <a:r>
              <a:rPr lang="ru-RU" sz="1000" b="1" dirty="0" smtClean="0"/>
              <a:t>», «волонтеры Медики»</a:t>
            </a:r>
            <a:r>
              <a:rPr lang="ru-RU" sz="1000" dirty="0" smtClean="0"/>
              <a:t> </a:t>
            </a:r>
            <a:r>
              <a:rPr lang="ru-RU" sz="1000" dirty="0"/>
              <a:t>из числа студентов КГМУ</a:t>
            </a:r>
          </a:p>
        </p:txBody>
      </p:sp>
      <p:sp>
        <p:nvSpPr>
          <p:cNvPr id="39949" name="Rectangle 17"/>
          <p:cNvSpPr>
            <a:spLocks noChangeArrowheads="1"/>
          </p:cNvSpPr>
          <p:nvPr/>
        </p:nvSpPr>
        <p:spPr bwMode="auto">
          <a:xfrm>
            <a:off x="6629400" y="5237119"/>
            <a:ext cx="2057400" cy="6001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100" b="1" dirty="0" smtClean="0"/>
              <a:t>Предприниматели и бизнес </a:t>
            </a:r>
            <a:r>
              <a:rPr lang="ru-RU" sz="1100" dirty="0" smtClean="0"/>
              <a:t>(Корпорация </a:t>
            </a:r>
            <a:r>
              <a:rPr lang="ru-RU" sz="1100" dirty="0"/>
              <a:t>«ГРИНН</a:t>
            </a:r>
            <a:r>
              <a:rPr lang="ru-RU" sz="1100" dirty="0" smtClean="0"/>
              <a:t>», «ЕВРОПА»)</a:t>
            </a:r>
            <a:endParaRPr lang="ru-RU" sz="1100" dirty="0"/>
          </a:p>
        </p:txBody>
      </p:sp>
      <p:sp>
        <p:nvSpPr>
          <p:cNvPr id="39950" name="Rectangle 18"/>
          <p:cNvSpPr>
            <a:spLocks noChangeArrowheads="1"/>
          </p:cNvSpPr>
          <p:nvPr/>
        </p:nvSpPr>
        <p:spPr bwMode="auto">
          <a:xfrm>
            <a:off x="6705600" y="5931357"/>
            <a:ext cx="2057400" cy="430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100" b="1" dirty="0" smtClean="0"/>
              <a:t>СМИ</a:t>
            </a:r>
            <a:r>
              <a:rPr lang="ru-RU" sz="1100" dirty="0" smtClean="0"/>
              <a:t> (ГТРК Курск, ТАКТ, Сейм, радио Маяк)</a:t>
            </a:r>
            <a:endParaRPr lang="ru-RU" sz="1100" dirty="0"/>
          </a:p>
        </p:txBody>
      </p:sp>
      <p:sp>
        <p:nvSpPr>
          <p:cNvPr id="39951" name="Oval 19"/>
          <p:cNvSpPr>
            <a:spLocks noChangeArrowheads="1"/>
          </p:cNvSpPr>
          <p:nvPr/>
        </p:nvSpPr>
        <p:spPr bwMode="auto">
          <a:xfrm>
            <a:off x="3962400" y="3200400"/>
            <a:ext cx="2209800" cy="1752600"/>
          </a:xfrm>
          <a:prstGeom prst="ellipse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СПИД-центр</a:t>
            </a:r>
          </a:p>
        </p:txBody>
      </p:sp>
      <p:sp>
        <p:nvSpPr>
          <p:cNvPr id="39952" name="Rectangle 20"/>
          <p:cNvSpPr>
            <a:spLocks noChangeArrowheads="1"/>
          </p:cNvSpPr>
          <p:nvPr/>
        </p:nvSpPr>
        <p:spPr bwMode="auto">
          <a:xfrm>
            <a:off x="6629400" y="3414713"/>
            <a:ext cx="205740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МО Курской области</a:t>
            </a:r>
          </a:p>
        </p:txBody>
      </p:sp>
      <p:sp>
        <p:nvSpPr>
          <p:cNvPr id="39953" name="Line 21"/>
          <p:cNvSpPr>
            <a:spLocks noChangeShapeType="1"/>
          </p:cNvSpPr>
          <p:nvPr/>
        </p:nvSpPr>
        <p:spPr bwMode="auto">
          <a:xfrm>
            <a:off x="76962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Line 22"/>
          <p:cNvSpPr>
            <a:spLocks noChangeShapeType="1"/>
          </p:cNvSpPr>
          <p:nvPr/>
        </p:nvSpPr>
        <p:spPr bwMode="auto">
          <a:xfrm flipH="1">
            <a:off x="5791200" y="1752600"/>
            <a:ext cx="914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Line 23"/>
          <p:cNvSpPr>
            <a:spLocks noChangeShapeType="1"/>
          </p:cNvSpPr>
          <p:nvPr/>
        </p:nvSpPr>
        <p:spPr bwMode="auto">
          <a:xfrm flipH="1">
            <a:off x="6096000" y="28194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6" name="Line 24"/>
          <p:cNvSpPr>
            <a:spLocks noChangeShapeType="1"/>
          </p:cNvSpPr>
          <p:nvPr/>
        </p:nvSpPr>
        <p:spPr bwMode="auto">
          <a:xfrm flipV="1">
            <a:off x="51054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7" name="Line 25"/>
          <p:cNvSpPr>
            <a:spLocks noChangeShapeType="1"/>
          </p:cNvSpPr>
          <p:nvPr/>
        </p:nvSpPr>
        <p:spPr bwMode="auto">
          <a:xfrm>
            <a:off x="5791200" y="2209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8" name="Line 26"/>
          <p:cNvSpPr>
            <a:spLocks noChangeShapeType="1"/>
          </p:cNvSpPr>
          <p:nvPr/>
        </p:nvSpPr>
        <p:spPr bwMode="auto">
          <a:xfrm flipH="1">
            <a:off x="6172200" y="3581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9" name="Line 27"/>
          <p:cNvSpPr>
            <a:spLocks noChangeShapeType="1"/>
          </p:cNvSpPr>
          <p:nvPr/>
        </p:nvSpPr>
        <p:spPr bwMode="auto">
          <a:xfrm>
            <a:off x="61722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0" name="Line 28"/>
          <p:cNvSpPr>
            <a:spLocks noChangeShapeType="1"/>
          </p:cNvSpPr>
          <p:nvPr/>
        </p:nvSpPr>
        <p:spPr bwMode="auto">
          <a:xfrm>
            <a:off x="6096000" y="4419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1" name="Line 29"/>
          <p:cNvSpPr>
            <a:spLocks noChangeShapeType="1"/>
          </p:cNvSpPr>
          <p:nvPr/>
        </p:nvSpPr>
        <p:spPr bwMode="auto">
          <a:xfrm>
            <a:off x="6019800" y="45720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2" name="Line 30"/>
          <p:cNvSpPr>
            <a:spLocks noChangeShapeType="1"/>
          </p:cNvSpPr>
          <p:nvPr/>
        </p:nvSpPr>
        <p:spPr bwMode="auto">
          <a:xfrm flipH="1" flipV="1">
            <a:off x="5943600" y="46482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 flipV="1">
            <a:off x="3200400" y="3200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16764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5" name="Line 34"/>
          <p:cNvSpPr>
            <a:spLocks noChangeShapeType="1"/>
          </p:cNvSpPr>
          <p:nvPr/>
        </p:nvSpPr>
        <p:spPr bwMode="auto">
          <a:xfrm>
            <a:off x="3276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6" name="Line 35"/>
          <p:cNvSpPr>
            <a:spLocks noChangeShapeType="1"/>
          </p:cNvSpPr>
          <p:nvPr/>
        </p:nvSpPr>
        <p:spPr bwMode="auto">
          <a:xfrm>
            <a:off x="17526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7" name="Line 36"/>
          <p:cNvSpPr>
            <a:spLocks noChangeShapeType="1"/>
          </p:cNvSpPr>
          <p:nvPr/>
        </p:nvSpPr>
        <p:spPr bwMode="auto">
          <a:xfrm>
            <a:off x="16764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8" name="Line 37"/>
          <p:cNvSpPr>
            <a:spLocks noChangeShapeType="1"/>
          </p:cNvSpPr>
          <p:nvPr/>
        </p:nvSpPr>
        <p:spPr bwMode="auto">
          <a:xfrm>
            <a:off x="32766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 flipV="1">
            <a:off x="3200400" y="4572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70" name="Line 39"/>
          <p:cNvSpPr>
            <a:spLocks noChangeShapeType="1"/>
          </p:cNvSpPr>
          <p:nvPr/>
        </p:nvSpPr>
        <p:spPr bwMode="auto">
          <a:xfrm>
            <a:off x="3276600" y="4876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71" name="Line 40"/>
          <p:cNvSpPr>
            <a:spLocks noChangeShapeType="1"/>
          </p:cNvSpPr>
          <p:nvPr/>
        </p:nvSpPr>
        <p:spPr bwMode="auto">
          <a:xfrm flipV="1">
            <a:off x="5105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9972" name="AutoShape 41"/>
          <p:cNvCxnSpPr>
            <a:cxnSpLocks noChangeShapeType="1"/>
            <a:stCxn id="39940" idx="2"/>
          </p:cNvCxnSpPr>
          <p:nvPr/>
        </p:nvCxnSpPr>
        <p:spPr bwMode="auto">
          <a:xfrm>
            <a:off x="2705100" y="2112963"/>
            <a:ext cx="1638300" cy="1316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9973" name="AutoShape 42"/>
          <p:cNvCxnSpPr>
            <a:cxnSpLocks noChangeShapeType="1"/>
          </p:cNvCxnSpPr>
          <p:nvPr/>
        </p:nvCxnSpPr>
        <p:spPr bwMode="auto">
          <a:xfrm>
            <a:off x="2743200" y="2133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9974" name="AutoShape 49"/>
          <p:cNvCxnSpPr>
            <a:cxnSpLocks noChangeShapeType="1"/>
          </p:cNvCxnSpPr>
          <p:nvPr/>
        </p:nvCxnSpPr>
        <p:spPr bwMode="auto">
          <a:xfrm flipH="1" flipV="1">
            <a:off x="3200400" y="2895600"/>
            <a:ext cx="76200" cy="2971800"/>
          </a:xfrm>
          <a:prstGeom prst="bent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9975" name="Rectangle 50"/>
          <p:cNvSpPr>
            <a:spLocks noChangeArrowheads="1"/>
          </p:cNvSpPr>
          <p:nvPr/>
        </p:nvSpPr>
        <p:spPr bwMode="auto">
          <a:xfrm>
            <a:off x="304800" y="1295400"/>
            <a:ext cx="1828800" cy="89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="1"/>
              <a:t>УМВД </a:t>
            </a:r>
            <a:r>
              <a:rPr lang="ru-RU" sz="1000"/>
              <a:t>России </a:t>
            </a:r>
          </a:p>
          <a:p>
            <a:r>
              <a:rPr lang="ru-RU" sz="1000"/>
              <a:t>по Курской области</a:t>
            </a:r>
          </a:p>
          <a:p>
            <a:r>
              <a:rPr lang="ru-RU" sz="1000"/>
              <a:t>(отдел по работе с мигрантами, антинаркотический отдел)</a:t>
            </a:r>
          </a:p>
        </p:txBody>
      </p:sp>
      <p:sp>
        <p:nvSpPr>
          <p:cNvPr id="39976" name="Line 51"/>
          <p:cNvSpPr>
            <a:spLocks noChangeShapeType="1"/>
          </p:cNvSpPr>
          <p:nvPr/>
        </p:nvSpPr>
        <p:spPr bwMode="auto">
          <a:xfrm flipH="1" flipV="1">
            <a:off x="1600200" y="2209800"/>
            <a:ext cx="3429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77" name="Line 52"/>
          <p:cNvSpPr>
            <a:spLocks noChangeShapeType="1"/>
          </p:cNvSpPr>
          <p:nvPr/>
        </p:nvSpPr>
        <p:spPr bwMode="auto">
          <a:xfrm flipH="1" flipV="1">
            <a:off x="3200400" y="3352800"/>
            <a:ext cx="1371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78" name="Line 53"/>
          <p:cNvSpPr>
            <a:spLocks noChangeShapeType="1"/>
          </p:cNvSpPr>
          <p:nvPr/>
        </p:nvSpPr>
        <p:spPr bwMode="auto">
          <a:xfrm flipV="1">
            <a:off x="3276600" y="2209800"/>
            <a:ext cx="914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5715000" y="4929188"/>
            <a:ext cx="928688" cy="5715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305800" cy="25717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 чем актуальность  </a:t>
            </a:r>
            <a:br>
              <a:rPr lang="ru-RU" b="1" dirty="0" smtClean="0"/>
            </a:br>
            <a:r>
              <a:rPr lang="ru-RU" b="1" dirty="0" smtClean="0"/>
              <a:t>ВИЧ/СПИД ?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2761</TotalTime>
  <Words>1158</Words>
  <Application>Microsoft Office PowerPoint</Application>
  <PresentationFormat>Экран (4:3)</PresentationFormat>
  <Paragraphs>263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Поток</vt:lpstr>
      <vt:lpstr>Worksheet</vt:lpstr>
      <vt:lpstr>Диаграмма</vt:lpstr>
      <vt:lpstr>Актуальные вопросы  ВИЧ-инфекции.  </vt:lpstr>
      <vt:lpstr>Понятия о ВИЧ и СПИДе (статья 1 , №38-ФЗ «О предупреждении распространения в российской федерации заболевания, вызываемого вирусом иммунодефицита человека  (ВИЧ-инфекции))</vt:lpstr>
      <vt:lpstr>Актуальность ( №38-ФЗ «О предупреждении распространения в российской федерации заболевания, вызываемого вирусом иммунодефицита человека  (ВИЧ-инфекции))</vt:lpstr>
      <vt:lpstr>Государственная  стратегия противодействия распространению ВИЧ-инфекции в Российской Федерации  на период до 2030 года</vt:lpstr>
      <vt:lpstr>План  мероприятий по реализации  Государственной стратегии противодействия  распространению   ВИЧ-инфекции в Российской Федерации на период до 2030г.</vt:lpstr>
      <vt:lpstr>Нормативные документы, принятые в Курской области,  по выполнению Государственной стратегии</vt:lpstr>
      <vt:lpstr>План первоочередных мероприятий по противодействию  распространения ВИЧ-инфекции и поэтапному  расширению  охвата антиретровирусной  терапией больных ВИЧ-инфекцией в 2023году в Курской области</vt:lpstr>
      <vt:lpstr>Межведомственный подход к профилактике ВИЧ-инфекции  в Курской области </vt:lpstr>
      <vt:lpstr>В чем актуальность   ВИЧ/СПИД ?</vt:lpstr>
      <vt:lpstr>Пути передачи</vt:lpstr>
      <vt:lpstr>Факторы передачи ВИЧ</vt:lpstr>
      <vt:lpstr>Распределение ВИЧ-инфицированных по путям заражения среди местных жителей Курской области с 1994 по 2022г.г.</vt:lpstr>
      <vt:lpstr>Распределение случаев ВИЧ-инфекции в динамике  по путям заражения  среди  жителей Курской области</vt:lpstr>
      <vt:lpstr>Распределение ВИЧ-инфицированных по возрасту  среди жителей  Курской области</vt:lpstr>
      <vt:lpstr>Распределение ВИЧ-инфицированных по возрасту среди Курских жителей  </vt:lpstr>
      <vt:lpstr>Распределение ВИЧ-инфицированных жителей области по социальному положению на 31.12.2022 г.</vt:lpstr>
      <vt:lpstr>Количество ВИЧ-инфицированных по годам </vt:lpstr>
      <vt:lpstr>ВИЧ-инфекция в Курской области  на 31.12.2022г. </vt:lpstr>
      <vt:lpstr>Портрет среднестатистического пациента с ВИЧ-инфекцией в Курской области</vt:lpstr>
      <vt:lpstr>Динамика умерших ВИЧ-инфицированных Курских жителей </vt:lpstr>
      <vt:lpstr>Задачи на 2023 г.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 территории Курской области Государственной стратегии  противодействия  распространению ВИЧ-инфекции в РФ на период до 2020 года и дальнейшую перспективу</dc:title>
  <dc:creator>Labolatriya</dc:creator>
  <cp:lastModifiedBy>Пользователь</cp:lastModifiedBy>
  <cp:revision>185</cp:revision>
  <dcterms:created xsi:type="dcterms:W3CDTF">2018-10-03T10:31:31Z</dcterms:created>
  <dcterms:modified xsi:type="dcterms:W3CDTF">2023-01-27T07:25:18Z</dcterms:modified>
</cp:coreProperties>
</file>